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charts/colors8.xml" ContentType="application/vnd.ms-office.chartcolor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theme/themeOverride10.xml" ContentType="application/vnd.openxmlformats-officedocument.themeOverride+xml"/>
  <Override PartName="/ppt/charts/colors6.xml" ContentType="application/vnd.ms-office.chartcolor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theme/themeOverride1.xml" ContentType="application/vnd.openxmlformats-officedocument.themeOverr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style8.xml" ContentType="application/vnd.ms-office.chartstyle+xml"/>
  <Override PartName="/ppt/charts/style9.xml" ContentType="application/vnd.ms-office.chartstyle+xml"/>
  <Override PartName="/ppt/charts/style7.xml" ContentType="application/vnd.ms-office.chartstyl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5.xml" ContentType="application/vnd.ms-office.chartstyle+xml"/>
  <Override PartName="/ppt/charts/style6.xml" ContentType="application/vnd.ms-office.chart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charts/style3.xml" ContentType="application/vnd.ms-office.chartstyle+xml"/>
  <Override PartName="/ppt/charts/style4.xml" ContentType="application/vnd.ms-office.chart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charts/style1.xml" ContentType="application/vnd.ms-office.chartstyle+xml"/>
  <Override PartName="/ppt/charts/colors9.xml" ContentType="application/vnd.ms-office.chartcolor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Override6.xml" ContentType="application/vnd.openxmlformats-officedocument.themeOverride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charts/chart8.xml" ContentType="application/vnd.openxmlformats-officedocument.drawingml.chart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8" r:id="rId2"/>
    <p:sldId id="276" r:id="rId3"/>
    <p:sldId id="277" r:id="rId4"/>
    <p:sldId id="280" r:id="rId5"/>
    <p:sldId id="282" r:id="rId6"/>
    <p:sldId id="293" r:id="rId7"/>
    <p:sldId id="281" r:id="rId8"/>
    <p:sldId id="283" r:id="rId9"/>
    <p:sldId id="294" r:id="rId10"/>
    <p:sldId id="284" r:id="rId11"/>
    <p:sldId id="285" r:id="rId12"/>
    <p:sldId id="286" r:id="rId13"/>
    <p:sldId id="287" r:id="rId14"/>
    <p:sldId id="295" r:id="rId15"/>
    <p:sldId id="29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66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openxmlformats.org/officeDocument/2006/relationships/package" Target="../embeddings/_____Microsoft_Office_Excel10.xlsx"/><Relationship Id="rId1" Type="http://schemas.openxmlformats.org/officeDocument/2006/relationships/themeOverride" Target="../theme/themeOverride10.xml"/><Relationship Id="rId4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openxmlformats.org/officeDocument/2006/relationships/package" Target="../embeddings/_____Microsoft_Office_Excel11.xlsx"/><Relationship Id="rId1" Type="http://schemas.openxmlformats.org/officeDocument/2006/relationships/themeOverride" Target="../theme/themeOverride11.xml"/><Relationship Id="rId4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package" Target="../embeddings/_____Microsoft_Office_Excel3.xlsx"/><Relationship Id="rId1" Type="http://schemas.openxmlformats.org/officeDocument/2006/relationships/themeOverride" Target="../theme/themeOverride3.xml"/><Relationship Id="rId4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package" Target="../embeddings/_____Microsoft_Office_Excel4.xlsx"/><Relationship Id="rId1" Type="http://schemas.openxmlformats.org/officeDocument/2006/relationships/themeOverride" Target="../theme/themeOverride4.xml"/><Relationship Id="rId4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package" Target="../embeddings/_____Microsoft_Office_Excel5.xlsx"/><Relationship Id="rId1" Type="http://schemas.openxmlformats.org/officeDocument/2006/relationships/themeOverride" Target="../theme/themeOverride5.xml"/><Relationship Id="rId4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package" Target="../embeddings/_____Microsoft_Office_Excel6.xlsx"/><Relationship Id="rId1" Type="http://schemas.openxmlformats.org/officeDocument/2006/relationships/themeOverride" Target="../theme/themeOverride6.xml"/><Relationship Id="rId4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package" Target="../embeddings/_____Microsoft_Office_Excel7.xlsx"/><Relationship Id="rId1" Type="http://schemas.openxmlformats.org/officeDocument/2006/relationships/themeOverride" Target="../theme/themeOverride7.xml"/><Relationship Id="rId4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openxmlformats.org/officeDocument/2006/relationships/package" Target="../embeddings/_____Microsoft_Office_Excel8.xlsx"/><Relationship Id="rId1" Type="http://schemas.openxmlformats.org/officeDocument/2006/relationships/themeOverride" Target="../theme/themeOverride8.xml"/><Relationship Id="rId4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openxmlformats.org/officeDocument/2006/relationships/package" Target="../embeddings/_____Microsoft_Office_Excel9.xlsx"/><Relationship Id="rId1" Type="http://schemas.openxmlformats.org/officeDocument/2006/relationships/themeOverride" Target="../theme/themeOverride9.xml"/><Relationship Id="rId4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32554352239637108"/>
          <c:y val="7.3653238997299267E-2"/>
          <c:w val="0.6543570586518721"/>
          <c:h val="0.80378941762714473"/>
        </c:manualLayout>
      </c:layout>
      <c:barChart>
        <c:barDir val="bar"/>
        <c:grouping val="clustered"/>
        <c:ser>
          <c:idx val="0"/>
          <c:order val="0"/>
          <c:tx>
            <c:strRef>
              <c:f>Лист1!$C$5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Лист1!$B$6:$B$15</c:f>
              <c:strCache>
                <c:ptCount val="10"/>
                <c:pt idx="0">
                  <c:v>Сармановская гимназия</c:v>
                </c:pt>
                <c:pt idx="2">
                  <c:v>Джалильская СОШ №1</c:v>
                </c:pt>
                <c:pt idx="3">
                  <c:v>Джалильская СОШ №2</c:v>
                </c:pt>
                <c:pt idx="4">
                  <c:v>Джалильская гимназия</c:v>
                </c:pt>
                <c:pt idx="5">
                  <c:v>Сармановская СОШ</c:v>
                </c:pt>
                <c:pt idx="6">
                  <c:v>Старокаширская СОШ</c:v>
                </c:pt>
                <c:pt idx="7">
                  <c:v>Петровскозаводская СОШ</c:v>
                </c:pt>
                <c:pt idx="8">
                  <c:v>Большенуркеевская СОШ</c:v>
                </c:pt>
                <c:pt idx="9">
                  <c:v>Саклов-Башская СОШ</c:v>
                </c:pt>
              </c:strCache>
            </c:strRef>
          </c:cat>
          <c:val>
            <c:numRef>
              <c:f>Лист1!$C$6:$C$15</c:f>
              <c:numCache>
                <c:formatCode>General</c:formatCode>
                <c:ptCount val="10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244-4536-BB33-143D8842D98E}"/>
            </c:ext>
          </c:extLst>
        </c:ser>
        <c:ser>
          <c:idx val="1"/>
          <c:order val="1"/>
          <c:tx>
            <c:strRef>
              <c:f>Лист1!$D$5</c:f>
              <c:strCache>
                <c:ptCount val="1"/>
                <c:pt idx="0">
                  <c:v>предмето-олимпиад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Лист1!$B$6:$B$15</c:f>
              <c:strCache>
                <c:ptCount val="10"/>
                <c:pt idx="0">
                  <c:v>Сармановская гимназия</c:v>
                </c:pt>
                <c:pt idx="2">
                  <c:v>Джалильская СОШ №1</c:v>
                </c:pt>
                <c:pt idx="3">
                  <c:v>Джалильская СОШ №2</c:v>
                </c:pt>
                <c:pt idx="4">
                  <c:v>Джалильская гимназия</c:v>
                </c:pt>
                <c:pt idx="5">
                  <c:v>Сармановская СОШ</c:v>
                </c:pt>
                <c:pt idx="6">
                  <c:v>Старокаширская СОШ</c:v>
                </c:pt>
                <c:pt idx="7">
                  <c:v>Петровскозаводская СОШ</c:v>
                </c:pt>
                <c:pt idx="8">
                  <c:v>Большенуркеевская СОШ</c:v>
                </c:pt>
                <c:pt idx="9">
                  <c:v>Саклов-Башская СОШ</c:v>
                </c:pt>
              </c:strCache>
            </c:strRef>
          </c:cat>
          <c:val>
            <c:numRef>
              <c:f>Лист1!$D$6:$D$15</c:f>
              <c:numCache>
                <c:formatCode>General</c:formatCode>
                <c:ptCount val="10"/>
                <c:pt idx="0">
                  <c:v>25</c:v>
                </c:pt>
                <c:pt idx="2">
                  <c:v>22</c:v>
                </c:pt>
                <c:pt idx="3">
                  <c:v>23</c:v>
                </c:pt>
                <c:pt idx="4">
                  <c:v>21</c:v>
                </c:pt>
                <c:pt idx="5">
                  <c:v>23</c:v>
                </c:pt>
                <c:pt idx="6">
                  <c:v>15</c:v>
                </c:pt>
                <c:pt idx="7">
                  <c:v>14</c:v>
                </c:pt>
                <c:pt idx="8">
                  <c:v>17</c:v>
                </c:pt>
                <c:pt idx="9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244-4536-BB33-143D8842D98E}"/>
            </c:ext>
          </c:extLst>
        </c:ser>
        <c:ser>
          <c:idx val="2"/>
          <c:order val="2"/>
          <c:tx>
            <c:strRef>
              <c:f>Лист1!$E$5</c:f>
              <c:strCache>
                <c:ptCount val="1"/>
                <c:pt idx="0">
                  <c:v>кол-во участников олимпиады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Лист1!$B$6:$B$15</c:f>
              <c:strCache>
                <c:ptCount val="10"/>
                <c:pt idx="0">
                  <c:v>Сармановская гимназия</c:v>
                </c:pt>
                <c:pt idx="2">
                  <c:v>Джалильская СОШ №1</c:v>
                </c:pt>
                <c:pt idx="3">
                  <c:v>Джалильская СОШ №2</c:v>
                </c:pt>
                <c:pt idx="4">
                  <c:v>Джалильская гимназия</c:v>
                </c:pt>
                <c:pt idx="5">
                  <c:v>Сармановская СОШ</c:v>
                </c:pt>
                <c:pt idx="6">
                  <c:v>Старокаширская СОШ</c:v>
                </c:pt>
                <c:pt idx="7">
                  <c:v>Петровскозаводская СОШ</c:v>
                </c:pt>
                <c:pt idx="8">
                  <c:v>Большенуркеевская СОШ</c:v>
                </c:pt>
                <c:pt idx="9">
                  <c:v>Саклов-Башская СОШ</c:v>
                </c:pt>
              </c:strCache>
            </c:strRef>
          </c:cat>
          <c:val>
            <c:numRef>
              <c:f>Лист1!$E$6:$E$15</c:f>
              <c:numCache>
                <c:formatCode>General</c:formatCode>
                <c:ptCount val="10"/>
                <c:pt idx="0">
                  <c:v>221</c:v>
                </c:pt>
                <c:pt idx="2">
                  <c:v>184</c:v>
                </c:pt>
                <c:pt idx="3">
                  <c:v>210</c:v>
                </c:pt>
                <c:pt idx="4">
                  <c:v>180</c:v>
                </c:pt>
                <c:pt idx="5">
                  <c:v>164</c:v>
                </c:pt>
                <c:pt idx="6">
                  <c:v>61</c:v>
                </c:pt>
                <c:pt idx="7">
                  <c:v>52</c:v>
                </c:pt>
                <c:pt idx="8">
                  <c:v>57</c:v>
                </c:pt>
                <c:pt idx="9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244-4536-BB33-143D8842D98E}"/>
            </c:ext>
          </c:extLst>
        </c:ser>
        <c:dLbls/>
        <c:gapWidth val="219"/>
        <c:axId val="133905792"/>
        <c:axId val="133944448"/>
      </c:barChart>
      <c:catAx>
        <c:axId val="13390579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3944448"/>
        <c:crosses val="autoZero"/>
        <c:auto val="1"/>
        <c:lblAlgn val="ctr"/>
        <c:lblOffset val="100"/>
      </c:catAx>
      <c:valAx>
        <c:axId val="133944448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905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11987923905972"/>
          <c:y val="0.91577177087504902"/>
          <c:w val="0.86880120760940327"/>
          <c:h val="8.4228054703993707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9169414370078733E-2"/>
          <c:y val="4.6957120635019653E-2"/>
          <c:w val="0.9652750437445321"/>
          <c:h val="0.76748672690165287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Общее кол-во мест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  <c:pt idx="3">
                  <c:v>2017-2018</c:v>
                </c:pt>
                <c:pt idx="4">
                  <c:v>2018-2019</c:v>
                </c:pt>
                <c:pt idx="5">
                  <c:v>2019-2020</c:v>
                </c:pt>
                <c:pt idx="6">
                  <c:v>2020-2021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</c:v>
                </c:pt>
                <c:pt idx="1">
                  <c:v>12</c:v>
                </c:pt>
                <c:pt idx="2">
                  <c:v>21</c:v>
                </c:pt>
                <c:pt idx="3">
                  <c:v>18</c:v>
                </c:pt>
                <c:pt idx="4">
                  <c:v>20</c:v>
                </c:pt>
                <c:pt idx="5">
                  <c:v>18</c:v>
                </c:pt>
                <c:pt idx="6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2D7-4472-8B13-C5E1D0763005}"/>
            </c:ext>
          </c:extLst>
        </c:ser>
        <c:dLbls/>
        <c:gapWidth val="219"/>
        <c:overlap val="-27"/>
        <c:axId val="130001536"/>
        <c:axId val="132821376"/>
      </c:barChart>
      <c:catAx>
        <c:axId val="1300015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2821376"/>
        <c:crosses val="autoZero"/>
        <c:auto val="1"/>
        <c:lblAlgn val="ctr"/>
        <c:lblOffset val="100"/>
      </c:catAx>
      <c:valAx>
        <c:axId val="13282137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0001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>
                  <a:lumMod val="1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157425634295716E-2"/>
          <c:y val="2.7369866605706908E-2"/>
          <c:w val="0.89203685476815409"/>
          <c:h val="0.68942510690369263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победители  ВОШ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  <c:pt idx="3">
                  <c:v>2017-2018</c:v>
                </c:pt>
                <c:pt idx="4">
                  <c:v>2018-2019</c:v>
                </c:pt>
                <c:pt idx="5">
                  <c:v>2019-2020</c:v>
                </c:pt>
                <c:pt idx="6">
                  <c:v>2020-2021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5D5-463E-B8E9-6C797D9912A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призеры ВОШ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  <c:pt idx="3">
                  <c:v>2017-2018</c:v>
                </c:pt>
                <c:pt idx="4">
                  <c:v>2018-2019</c:v>
                </c:pt>
                <c:pt idx="5">
                  <c:v>2019-2020</c:v>
                </c:pt>
                <c:pt idx="6">
                  <c:v>2020-2021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7</c:v>
                </c:pt>
                <c:pt idx="1">
                  <c:v>12</c:v>
                </c:pt>
                <c:pt idx="2">
                  <c:v>11</c:v>
                </c:pt>
                <c:pt idx="3">
                  <c:v>6</c:v>
                </c:pt>
                <c:pt idx="4">
                  <c:v>9</c:v>
                </c:pt>
                <c:pt idx="5">
                  <c:v>8</c:v>
                </c:pt>
                <c:pt idx="6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5D5-463E-B8E9-6C797D9912A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победители Путь к олимпу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  <c:pt idx="3">
                  <c:v>2017-2018</c:v>
                </c:pt>
                <c:pt idx="4">
                  <c:v>2018-2019</c:v>
                </c:pt>
                <c:pt idx="5">
                  <c:v>2019-2020</c:v>
                </c:pt>
                <c:pt idx="6">
                  <c:v>2020-2021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5D5-463E-B8E9-6C797D9912AB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призеры Путь к олимпу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  <c:pt idx="3">
                  <c:v>2017-2018</c:v>
                </c:pt>
                <c:pt idx="4">
                  <c:v>2018-2019</c:v>
                </c:pt>
                <c:pt idx="5">
                  <c:v>2019-2020</c:v>
                </c:pt>
                <c:pt idx="6">
                  <c:v>2020-2021</c:v>
                </c:pt>
              </c:strCache>
            </c:strRef>
          </c:cat>
          <c:val>
            <c:numRef>
              <c:f>Лист1!$E$2:$E$8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7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5D5-463E-B8E9-6C797D9912AB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Призеры международной олимпиады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2014-2015</c:v>
                </c:pt>
                <c:pt idx="1">
                  <c:v>2015-2016</c:v>
                </c:pt>
                <c:pt idx="2">
                  <c:v>2016-2017</c:v>
                </c:pt>
                <c:pt idx="3">
                  <c:v>2017-2018</c:v>
                </c:pt>
                <c:pt idx="4">
                  <c:v>2018-2019</c:v>
                </c:pt>
                <c:pt idx="5">
                  <c:v>2019-2020</c:v>
                </c:pt>
                <c:pt idx="6">
                  <c:v>2020-2021</c:v>
                </c:pt>
              </c:strCache>
            </c:strRef>
          </c:cat>
          <c:val>
            <c:numRef>
              <c:f>Лист1!$F$2:$F$8</c:f>
              <c:numCache>
                <c:formatCode>General</c:formatCode>
                <c:ptCount val="7"/>
                <c:pt idx="6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F24-441C-8E8C-9B1905DC46BF}"/>
            </c:ext>
          </c:extLst>
        </c:ser>
        <c:dLbls/>
        <c:overlap val="100"/>
        <c:axId val="134730880"/>
        <c:axId val="134732416"/>
      </c:barChart>
      <c:catAx>
        <c:axId val="1347308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732416"/>
        <c:crosses val="autoZero"/>
        <c:auto val="1"/>
        <c:lblAlgn val="ctr"/>
        <c:lblOffset val="100"/>
      </c:catAx>
      <c:valAx>
        <c:axId val="13473241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4730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3481263851096195E-2"/>
          <c:y val="0.80332075778747569"/>
          <c:w val="0.94003466435812255"/>
          <c:h val="0.19667924221252409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2576382813259447"/>
          <c:y val="1.1510726501907521E-3"/>
          <c:w val="0.64959888694468781"/>
          <c:h val="0.93020457461216099"/>
        </c:manualLayout>
      </c:layout>
      <c:barChart>
        <c:barDir val="bar"/>
        <c:grouping val="clustered"/>
        <c:ser>
          <c:idx val="0"/>
          <c:order val="0"/>
          <c:tx>
            <c:strRef>
              <c:f>Лист1!$C$5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Лист1!$B$6:$B$15</c:f>
              <c:strCache>
                <c:ptCount val="10"/>
                <c:pt idx="0">
                  <c:v>Кавзияковская ООШ</c:v>
                </c:pt>
                <c:pt idx="1">
                  <c:v>Азалаковская ООШ</c:v>
                </c:pt>
                <c:pt idx="2">
                  <c:v>Иляксазская ООШ</c:v>
                </c:pt>
                <c:pt idx="3">
                  <c:v>Муртыш-Тамакская ООШ</c:v>
                </c:pt>
                <c:pt idx="4">
                  <c:v>Лякинская ООШ</c:v>
                </c:pt>
                <c:pt idx="5">
                  <c:v>Лешев-Тамакская ООШ</c:v>
                </c:pt>
                <c:pt idx="6">
                  <c:v>Старомензелябашская ООШ</c:v>
                </c:pt>
                <c:pt idx="7">
                  <c:v>Альметьевская ООШ</c:v>
                </c:pt>
                <c:pt idx="8">
                  <c:v>Александровская ООШ</c:v>
                </c:pt>
                <c:pt idx="9">
                  <c:v>Кутемелинская ООШ</c:v>
                </c:pt>
              </c:strCache>
            </c:strRef>
          </c:cat>
          <c:val>
            <c:numRef>
              <c:f>Лист1!$C$6:$C$15</c:f>
              <c:numCache>
                <c:formatCode>General</c:formatCode>
                <c:ptCount val="10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4E1-4813-AD74-1B21511E6F9E}"/>
            </c:ext>
          </c:extLst>
        </c:ser>
        <c:ser>
          <c:idx val="1"/>
          <c:order val="1"/>
          <c:tx>
            <c:strRef>
              <c:f>Лист1!$D$5</c:f>
              <c:strCache>
                <c:ptCount val="1"/>
                <c:pt idx="0">
                  <c:v>предмето-олимпиад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Лист1!$B$6:$B$15</c:f>
              <c:strCache>
                <c:ptCount val="10"/>
                <c:pt idx="0">
                  <c:v>Кавзияковская ООШ</c:v>
                </c:pt>
                <c:pt idx="1">
                  <c:v>Азалаковская ООШ</c:v>
                </c:pt>
                <c:pt idx="2">
                  <c:v>Иляксазская ООШ</c:v>
                </c:pt>
                <c:pt idx="3">
                  <c:v>Муртыш-Тамакская ООШ</c:v>
                </c:pt>
                <c:pt idx="4">
                  <c:v>Лякинская ООШ</c:v>
                </c:pt>
                <c:pt idx="5">
                  <c:v>Лешев-Тамакская ООШ</c:v>
                </c:pt>
                <c:pt idx="6">
                  <c:v>Старомензелябашская ООШ</c:v>
                </c:pt>
                <c:pt idx="7">
                  <c:v>Альметьевская ООШ</c:v>
                </c:pt>
                <c:pt idx="8">
                  <c:v>Александровская ООШ</c:v>
                </c:pt>
                <c:pt idx="9">
                  <c:v>Кутемелинская ООШ</c:v>
                </c:pt>
              </c:strCache>
            </c:strRef>
          </c:cat>
          <c:val>
            <c:numRef>
              <c:f>Лист1!$D$6:$D$15</c:f>
              <c:numCache>
                <c:formatCode>General</c:formatCode>
                <c:ptCount val="10"/>
                <c:pt idx="0">
                  <c:v>10</c:v>
                </c:pt>
                <c:pt idx="1">
                  <c:v>5</c:v>
                </c:pt>
                <c:pt idx="2">
                  <c:v>3</c:v>
                </c:pt>
                <c:pt idx="3">
                  <c:v>10</c:v>
                </c:pt>
                <c:pt idx="4">
                  <c:v>5</c:v>
                </c:pt>
                <c:pt idx="5">
                  <c:v>5</c:v>
                </c:pt>
                <c:pt idx="6">
                  <c:v>8</c:v>
                </c:pt>
                <c:pt idx="7">
                  <c:v>17</c:v>
                </c:pt>
                <c:pt idx="8">
                  <c:v>4</c:v>
                </c:pt>
                <c:pt idx="9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4E1-4813-AD74-1B21511E6F9E}"/>
            </c:ext>
          </c:extLst>
        </c:ser>
        <c:ser>
          <c:idx val="2"/>
          <c:order val="2"/>
          <c:tx>
            <c:strRef>
              <c:f>Лист1!$E$5</c:f>
              <c:strCache>
                <c:ptCount val="1"/>
                <c:pt idx="0">
                  <c:v>кол-во участников олимпиады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Лист1!$B$6:$B$15</c:f>
              <c:strCache>
                <c:ptCount val="10"/>
                <c:pt idx="0">
                  <c:v>Кавзияковская ООШ</c:v>
                </c:pt>
                <c:pt idx="1">
                  <c:v>Азалаковская ООШ</c:v>
                </c:pt>
                <c:pt idx="2">
                  <c:v>Иляксазская ООШ</c:v>
                </c:pt>
                <c:pt idx="3">
                  <c:v>Муртыш-Тамакская ООШ</c:v>
                </c:pt>
                <c:pt idx="4">
                  <c:v>Лякинская ООШ</c:v>
                </c:pt>
                <c:pt idx="5">
                  <c:v>Лешев-Тамакская ООШ</c:v>
                </c:pt>
                <c:pt idx="6">
                  <c:v>Старомензелябашская ООШ</c:v>
                </c:pt>
                <c:pt idx="7">
                  <c:v>Альметьевская ООШ</c:v>
                </c:pt>
                <c:pt idx="8">
                  <c:v>Александровская ООШ</c:v>
                </c:pt>
                <c:pt idx="9">
                  <c:v>Кутемелинская ООШ</c:v>
                </c:pt>
              </c:strCache>
            </c:strRef>
          </c:cat>
          <c:val>
            <c:numRef>
              <c:f>Лист1!$E$6:$E$15</c:f>
              <c:numCache>
                <c:formatCode>General</c:formatCode>
                <c:ptCount val="10"/>
                <c:pt idx="0">
                  <c:v>17</c:v>
                </c:pt>
                <c:pt idx="1">
                  <c:v>5</c:v>
                </c:pt>
                <c:pt idx="2">
                  <c:v>3</c:v>
                </c:pt>
                <c:pt idx="3">
                  <c:v>15</c:v>
                </c:pt>
                <c:pt idx="4">
                  <c:v>12</c:v>
                </c:pt>
                <c:pt idx="5">
                  <c:v>11</c:v>
                </c:pt>
                <c:pt idx="6">
                  <c:v>10</c:v>
                </c:pt>
                <c:pt idx="7">
                  <c:v>32</c:v>
                </c:pt>
                <c:pt idx="8">
                  <c:v>9</c:v>
                </c:pt>
                <c:pt idx="9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4E1-4813-AD74-1B21511E6F9E}"/>
            </c:ext>
          </c:extLst>
        </c:ser>
        <c:dLbls/>
        <c:gapWidth val="219"/>
        <c:axId val="55925376"/>
        <c:axId val="55939456"/>
      </c:barChart>
      <c:catAx>
        <c:axId val="5592537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5939456"/>
        <c:crosses val="autoZero"/>
        <c:auto val="1"/>
        <c:lblAlgn val="ctr"/>
        <c:lblOffset val="100"/>
      </c:catAx>
      <c:valAx>
        <c:axId val="55939456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925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Лист1!$E$6</c:f>
              <c:strCache>
                <c:ptCount val="1"/>
                <c:pt idx="0">
                  <c:v>победители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Лист1!$D$7:$D$15</c:f>
              <c:strCache>
                <c:ptCount val="9"/>
                <c:pt idx="0">
                  <c:v>Джалильская СОШ №1</c:v>
                </c:pt>
                <c:pt idx="1">
                  <c:v>Джалильская СОШ №2</c:v>
                </c:pt>
                <c:pt idx="2">
                  <c:v>Сармановская гимназия</c:v>
                </c:pt>
                <c:pt idx="3">
                  <c:v>Джалильская гимназия</c:v>
                </c:pt>
                <c:pt idx="4">
                  <c:v>Сармановская СОШ</c:v>
                </c:pt>
                <c:pt idx="5">
                  <c:v>Большенуркеевская СОШ</c:v>
                </c:pt>
                <c:pt idx="6">
                  <c:v>Петровскозаводская СОШ</c:v>
                </c:pt>
                <c:pt idx="7">
                  <c:v>Старокаширская СОШ</c:v>
                </c:pt>
                <c:pt idx="8">
                  <c:v>Саклов-Башская СОШ</c:v>
                </c:pt>
              </c:strCache>
            </c:strRef>
          </c:cat>
          <c:val>
            <c:numRef>
              <c:f>Лист1!$E$7:$E$15</c:f>
              <c:numCache>
                <c:formatCode>General</c:formatCode>
                <c:ptCount val="9"/>
                <c:pt idx="0">
                  <c:v>34</c:v>
                </c:pt>
                <c:pt idx="1">
                  <c:v>22</c:v>
                </c:pt>
                <c:pt idx="2">
                  <c:v>25</c:v>
                </c:pt>
                <c:pt idx="3">
                  <c:v>24</c:v>
                </c:pt>
                <c:pt idx="4">
                  <c:v>15</c:v>
                </c:pt>
                <c:pt idx="5">
                  <c:v>7</c:v>
                </c:pt>
                <c:pt idx="6">
                  <c:v>5</c:v>
                </c:pt>
                <c:pt idx="7">
                  <c:v>2</c:v>
                </c:pt>
                <c:pt idx="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DC2-4E1C-B28C-AD34DD880EB2}"/>
            </c:ext>
          </c:extLst>
        </c:ser>
        <c:ser>
          <c:idx val="1"/>
          <c:order val="1"/>
          <c:tx>
            <c:strRef>
              <c:f>Лист1!$F$6</c:f>
              <c:strCache>
                <c:ptCount val="1"/>
                <c:pt idx="0">
                  <c:v>призеры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Лист1!$D$7:$D$15</c:f>
              <c:strCache>
                <c:ptCount val="9"/>
                <c:pt idx="0">
                  <c:v>Джалильская СОШ №1</c:v>
                </c:pt>
                <c:pt idx="1">
                  <c:v>Джалильская СОШ №2</c:v>
                </c:pt>
                <c:pt idx="2">
                  <c:v>Сармановская гимназия</c:v>
                </c:pt>
                <c:pt idx="3">
                  <c:v>Джалильская гимназия</c:v>
                </c:pt>
                <c:pt idx="4">
                  <c:v>Сармановская СОШ</c:v>
                </c:pt>
                <c:pt idx="5">
                  <c:v>Большенуркеевская СОШ</c:v>
                </c:pt>
                <c:pt idx="6">
                  <c:v>Петровскозаводская СОШ</c:v>
                </c:pt>
                <c:pt idx="7">
                  <c:v>Старокаширская СОШ</c:v>
                </c:pt>
                <c:pt idx="8">
                  <c:v>Саклов-Башская СОШ</c:v>
                </c:pt>
              </c:strCache>
            </c:strRef>
          </c:cat>
          <c:val>
            <c:numRef>
              <c:f>Лист1!$F$7:$F$15</c:f>
              <c:numCache>
                <c:formatCode>General</c:formatCode>
                <c:ptCount val="9"/>
                <c:pt idx="0">
                  <c:v>57</c:v>
                </c:pt>
                <c:pt idx="1">
                  <c:v>60</c:v>
                </c:pt>
                <c:pt idx="2">
                  <c:v>53</c:v>
                </c:pt>
                <c:pt idx="3">
                  <c:v>53</c:v>
                </c:pt>
                <c:pt idx="4">
                  <c:v>30</c:v>
                </c:pt>
                <c:pt idx="5">
                  <c:v>10</c:v>
                </c:pt>
                <c:pt idx="6">
                  <c:v>10</c:v>
                </c:pt>
                <c:pt idx="7">
                  <c:v>11</c:v>
                </c:pt>
                <c:pt idx="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DC2-4E1C-B28C-AD34DD880EB2}"/>
            </c:ext>
          </c:extLst>
        </c:ser>
        <c:dLbls/>
        <c:gapWidth val="219"/>
        <c:overlap val="-27"/>
        <c:axId val="70870144"/>
        <c:axId val="70871680"/>
      </c:barChart>
      <c:catAx>
        <c:axId val="708701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70871680"/>
        <c:crosses val="autoZero"/>
        <c:auto val="1"/>
        <c:lblAlgn val="ctr"/>
        <c:lblOffset val="100"/>
      </c:catAx>
      <c:valAx>
        <c:axId val="7087168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0870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233070866141735"/>
          <c:y val="2.6570048309178754E-2"/>
          <c:w val="0.88766929133858286"/>
          <c:h val="0.5998486058807867"/>
        </c:manualLayout>
      </c:layout>
      <c:barChart>
        <c:barDir val="col"/>
        <c:grouping val="clustered"/>
        <c:ser>
          <c:idx val="0"/>
          <c:order val="0"/>
          <c:tx>
            <c:strRef>
              <c:f>Лист1!$E$6</c:f>
              <c:strCache>
                <c:ptCount val="1"/>
                <c:pt idx="0">
                  <c:v>Эффективность</c:v>
                </c:pt>
              </c:strCache>
            </c:strRef>
          </c:tx>
          <c:spPr>
            <a:solidFill>
              <a:srgbClr val="80000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Лист1!$D$7:$D$15</c:f>
              <c:strCache>
                <c:ptCount val="9"/>
                <c:pt idx="0">
                  <c:v>Джалильская СОШ №1</c:v>
                </c:pt>
                <c:pt idx="1">
                  <c:v>Джалильская гимназия</c:v>
                </c:pt>
                <c:pt idx="2">
                  <c:v>Джалильская СОШ №2</c:v>
                </c:pt>
                <c:pt idx="3">
                  <c:v>Сармановская гимназия</c:v>
                </c:pt>
                <c:pt idx="4">
                  <c:v>Большенуркеевская СОШ</c:v>
                </c:pt>
                <c:pt idx="5">
                  <c:v>Петровскозаводская СОШ</c:v>
                </c:pt>
                <c:pt idx="6">
                  <c:v>Сармановская СОШ</c:v>
                </c:pt>
                <c:pt idx="7">
                  <c:v>Старокаширская СОШ</c:v>
                </c:pt>
                <c:pt idx="8">
                  <c:v>Саклов-Башская СОШ </c:v>
                </c:pt>
              </c:strCache>
            </c:strRef>
          </c:cat>
          <c:val>
            <c:numRef>
              <c:f>Лист1!$E$7:$E$15</c:f>
              <c:numCache>
                <c:formatCode>General</c:formatCode>
                <c:ptCount val="9"/>
                <c:pt idx="0">
                  <c:v>49.4</c:v>
                </c:pt>
                <c:pt idx="1">
                  <c:v>42.7</c:v>
                </c:pt>
                <c:pt idx="2">
                  <c:v>39.04</c:v>
                </c:pt>
                <c:pt idx="3">
                  <c:v>35.200000000000003</c:v>
                </c:pt>
                <c:pt idx="4">
                  <c:v>29.8</c:v>
                </c:pt>
                <c:pt idx="5">
                  <c:v>28.8</c:v>
                </c:pt>
                <c:pt idx="6">
                  <c:v>27.4</c:v>
                </c:pt>
                <c:pt idx="7">
                  <c:v>21.3</c:v>
                </c:pt>
                <c:pt idx="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89-4D2D-986D-FE1FDF245423}"/>
            </c:ext>
          </c:extLst>
        </c:ser>
        <c:dLbls/>
        <c:gapWidth val="219"/>
        <c:overlap val="-27"/>
        <c:axId val="93008256"/>
        <c:axId val="93009792"/>
      </c:barChart>
      <c:catAx>
        <c:axId val="9300825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3009792"/>
        <c:crosses val="autoZero"/>
        <c:auto val="1"/>
        <c:lblAlgn val="ctr"/>
        <c:lblOffset val="100"/>
      </c:catAx>
      <c:valAx>
        <c:axId val="9300979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300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Лист1!$D$5</c:f>
              <c:strCache>
                <c:ptCount val="1"/>
                <c:pt idx="0">
                  <c:v>2018/19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Лист1!$C$6:$C$14</c:f>
              <c:strCache>
                <c:ptCount val="9"/>
                <c:pt idx="0">
                  <c:v>Джалильская СОШ №1</c:v>
                </c:pt>
                <c:pt idx="1">
                  <c:v>Джалильская СОШ №2</c:v>
                </c:pt>
                <c:pt idx="2">
                  <c:v>Сармановская гимназия</c:v>
                </c:pt>
                <c:pt idx="3">
                  <c:v>Джалильская гимназия</c:v>
                </c:pt>
                <c:pt idx="4">
                  <c:v>Сармановская СОШ</c:v>
                </c:pt>
                <c:pt idx="5">
                  <c:v>Большенуркеевская СОШ</c:v>
                </c:pt>
                <c:pt idx="6">
                  <c:v>Петровскозаводская СОШ</c:v>
                </c:pt>
                <c:pt idx="7">
                  <c:v>Старокаширская СОШ</c:v>
                </c:pt>
                <c:pt idx="8">
                  <c:v>Саклов-Башская СОШ</c:v>
                </c:pt>
              </c:strCache>
            </c:strRef>
          </c:cat>
          <c:val>
            <c:numRef>
              <c:f>Лист1!$D$6:$D$14</c:f>
              <c:numCache>
                <c:formatCode>General</c:formatCode>
                <c:ptCount val="9"/>
                <c:pt idx="0">
                  <c:v>73</c:v>
                </c:pt>
                <c:pt idx="1">
                  <c:v>70</c:v>
                </c:pt>
                <c:pt idx="2">
                  <c:v>80</c:v>
                </c:pt>
                <c:pt idx="3">
                  <c:v>51</c:v>
                </c:pt>
                <c:pt idx="4">
                  <c:v>70</c:v>
                </c:pt>
                <c:pt idx="5">
                  <c:v>5</c:v>
                </c:pt>
                <c:pt idx="6">
                  <c:v>17</c:v>
                </c:pt>
                <c:pt idx="7">
                  <c:v>12</c:v>
                </c:pt>
                <c:pt idx="8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D64-4802-855D-24F28D3196F9}"/>
            </c:ext>
          </c:extLst>
        </c:ser>
        <c:ser>
          <c:idx val="1"/>
          <c:order val="1"/>
          <c:tx>
            <c:strRef>
              <c:f>Лист1!$E$5</c:f>
              <c:strCache>
                <c:ptCount val="1"/>
                <c:pt idx="0">
                  <c:v>2019/20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Лист1!$C$6:$C$14</c:f>
              <c:strCache>
                <c:ptCount val="9"/>
                <c:pt idx="0">
                  <c:v>Джалильская СОШ №1</c:v>
                </c:pt>
                <c:pt idx="1">
                  <c:v>Джалильская СОШ №2</c:v>
                </c:pt>
                <c:pt idx="2">
                  <c:v>Сармановская гимназия</c:v>
                </c:pt>
                <c:pt idx="3">
                  <c:v>Джалильская гимназия</c:v>
                </c:pt>
                <c:pt idx="4">
                  <c:v>Сармановская СОШ</c:v>
                </c:pt>
                <c:pt idx="5">
                  <c:v>Большенуркеевская СОШ</c:v>
                </c:pt>
                <c:pt idx="6">
                  <c:v>Петровскозаводская СОШ</c:v>
                </c:pt>
                <c:pt idx="7">
                  <c:v>Старокаширская СОШ</c:v>
                </c:pt>
                <c:pt idx="8">
                  <c:v>Саклов-Башская СОШ</c:v>
                </c:pt>
              </c:strCache>
            </c:strRef>
          </c:cat>
          <c:val>
            <c:numRef>
              <c:f>Лист1!$E$6:$E$14</c:f>
              <c:numCache>
                <c:formatCode>General</c:formatCode>
                <c:ptCount val="9"/>
                <c:pt idx="0">
                  <c:v>80</c:v>
                </c:pt>
                <c:pt idx="1">
                  <c:v>86</c:v>
                </c:pt>
                <c:pt idx="2">
                  <c:v>97</c:v>
                </c:pt>
                <c:pt idx="3">
                  <c:v>68</c:v>
                </c:pt>
                <c:pt idx="4">
                  <c:v>66</c:v>
                </c:pt>
                <c:pt idx="5">
                  <c:v>8</c:v>
                </c:pt>
                <c:pt idx="6">
                  <c:v>11</c:v>
                </c:pt>
                <c:pt idx="7">
                  <c:v>12</c:v>
                </c:pt>
                <c:pt idx="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D64-4802-855D-24F28D3196F9}"/>
            </c:ext>
          </c:extLst>
        </c:ser>
        <c:ser>
          <c:idx val="2"/>
          <c:order val="2"/>
          <c:tx>
            <c:strRef>
              <c:f>Лист1!$F$5</c:f>
              <c:strCache>
                <c:ptCount val="1"/>
                <c:pt idx="0">
                  <c:v>2020/21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Лист1!$C$6:$C$14</c:f>
              <c:strCache>
                <c:ptCount val="9"/>
                <c:pt idx="0">
                  <c:v>Джалильская СОШ №1</c:v>
                </c:pt>
                <c:pt idx="1">
                  <c:v>Джалильская СОШ №2</c:v>
                </c:pt>
                <c:pt idx="2">
                  <c:v>Сармановская гимназия</c:v>
                </c:pt>
                <c:pt idx="3">
                  <c:v>Джалильская гимназия</c:v>
                </c:pt>
                <c:pt idx="4">
                  <c:v>Сармановская СОШ</c:v>
                </c:pt>
                <c:pt idx="5">
                  <c:v>Большенуркеевская СОШ</c:v>
                </c:pt>
                <c:pt idx="6">
                  <c:v>Петровскозаводская СОШ</c:v>
                </c:pt>
                <c:pt idx="7">
                  <c:v>Старокаширская СОШ</c:v>
                </c:pt>
                <c:pt idx="8">
                  <c:v>Саклов-Башская СОШ</c:v>
                </c:pt>
              </c:strCache>
            </c:strRef>
          </c:cat>
          <c:val>
            <c:numRef>
              <c:f>Лист1!$F$6:$F$14</c:f>
              <c:numCache>
                <c:formatCode>General</c:formatCode>
                <c:ptCount val="9"/>
                <c:pt idx="0">
                  <c:v>91</c:v>
                </c:pt>
                <c:pt idx="1">
                  <c:v>82</c:v>
                </c:pt>
                <c:pt idx="2">
                  <c:v>78</c:v>
                </c:pt>
                <c:pt idx="3">
                  <c:v>77</c:v>
                </c:pt>
                <c:pt idx="4">
                  <c:v>45</c:v>
                </c:pt>
                <c:pt idx="5">
                  <c:v>17</c:v>
                </c:pt>
                <c:pt idx="6">
                  <c:v>15</c:v>
                </c:pt>
                <c:pt idx="7">
                  <c:v>13</c:v>
                </c:pt>
                <c:pt idx="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D64-4802-855D-24F28D3196F9}"/>
            </c:ext>
          </c:extLst>
        </c:ser>
        <c:dLbls/>
        <c:shape val="box"/>
        <c:axId val="92660864"/>
        <c:axId val="92662400"/>
        <c:axId val="0"/>
      </c:bar3DChart>
      <c:catAx>
        <c:axId val="9266086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2662400"/>
        <c:crosses val="autoZero"/>
        <c:auto val="1"/>
        <c:lblAlgn val="ctr"/>
        <c:lblOffset val="100"/>
      </c:catAx>
      <c:valAx>
        <c:axId val="9266240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2660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>
                  <a:lumMod val="1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Лист1!$E$6</c:f>
              <c:strCache>
                <c:ptCount val="1"/>
                <c:pt idx="0">
                  <c:v>победители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Лист1!$D$7:$D$16</c:f>
              <c:strCache>
                <c:ptCount val="10"/>
                <c:pt idx="0">
                  <c:v>Альметьевская ООШ</c:v>
                </c:pt>
                <c:pt idx="1">
                  <c:v>Кавзияковская ООШ</c:v>
                </c:pt>
                <c:pt idx="2">
                  <c:v>Муртыш-Тамакская ООШ</c:v>
                </c:pt>
                <c:pt idx="3">
                  <c:v>Лешев-Тамакская ООШ</c:v>
                </c:pt>
                <c:pt idx="4">
                  <c:v>Азалаковская ООШ</c:v>
                </c:pt>
                <c:pt idx="5">
                  <c:v>Лякинская ООШ</c:v>
                </c:pt>
                <c:pt idx="6">
                  <c:v>Старомензелябашская ООШ</c:v>
                </c:pt>
                <c:pt idx="7">
                  <c:v>Александровская ООШ</c:v>
                </c:pt>
                <c:pt idx="8">
                  <c:v>Иляксазская ООШ</c:v>
                </c:pt>
                <c:pt idx="9">
                  <c:v>Кутемелинская ООШ</c:v>
                </c:pt>
              </c:strCache>
            </c:strRef>
          </c:cat>
          <c:val>
            <c:numRef>
              <c:f>Лист1!$E$7:$E$16</c:f>
              <c:numCache>
                <c:formatCode>General</c:formatCode>
                <c:ptCount val="10"/>
                <c:pt idx="0">
                  <c:v>3</c:v>
                </c:pt>
                <c:pt idx="1">
                  <c:v>1</c:v>
                </c:pt>
                <c:pt idx="2">
                  <c:v>3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83F-4DCD-B337-D18AFA45D404}"/>
            </c:ext>
          </c:extLst>
        </c:ser>
        <c:ser>
          <c:idx val="1"/>
          <c:order val="1"/>
          <c:tx>
            <c:strRef>
              <c:f>Лист1!$F$6</c:f>
              <c:strCache>
                <c:ptCount val="1"/>
                <c:pt idx="0">
                  <c:v>призеры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Лист1!$D$7:$D$16</c:f>
              <c:strCache>
                <c:ptCount val="10"/>
                <c:pt idx="0">
                  <c:v>Альметьевская ООШ</c:v>
                </c:pt>
                <c:pt idx="1">
                  <c:v>Кавзияковская ООШ</c:v>
                </c:pt>
                <c:pt idx="2">
                  <c:v>Муртыш-Тамакская ООШ</c:v>
                </c:pt>
                <c:pt idx="3">
                  <c:v>Лешев-Тамакская ООШ</c:v>
                </c:pt>
                <c:pt idx="4">
                  <c:v>Азалаковская ООШ</c:v>
                </c:pt>
                <c:pt idx="5">
                  <c:v>Лякинская ООШ</c:v>
                </c:pt>
                <c:pt idx="6">
                  <c:v>Старомензелябашская ООШ</c:v>
                </c:pt>
                <c:pt idx="7">
                  <c:v>Александровская ООШ</c:v>
                </c:pt>
                <c:pt idx="8">
                  <c:v>Иляксазская ООШ</c:v>
                </c:pt>
                <c:pt idx="9">
                  <c:v>Кутемелинская ООШ</c:v>
                </c:pt>
              </c:strCache>
            </c:strRef>
          </c:cat>
          <c:val>
            <c:numRef>
              <c:f>Лист1!$F$7:$F$16</c:f>
              <c:numCache>
                <c:formatCode>General</c:formatCode>
                <c:ptCount val="10"/>
                <c:pt idx="0">
                  <c:v>4</c:v>
                </c:pt>
                <c:pt idx="1">
                  <c:v>5</c:v>
                </c:pt>
                <c:pt idx="2">
                  <c:v>0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83F-4DCD-B337-D18AFA45D404}"/>
            </c:ext>
          </c:extLst>
        </c:ser>
        <c:dLbls/>
        <c:gapWidth val="219"/>
        <c:overlap val="-27"/>
        <c:axId val="129646976"/>
        <c:axId val="129648512"/>
      </c:barChart>
      <c:catAx>
        <c:axId val="1296469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9648512"/>
        <c:crosses val="autoZero"/>
        <c:auto val="1"/>
        <c:lblAlgn val="ctr"/>
        <c:lblOffset val="100"/>
      </c:catAx>
      <c:valAx>
        <c:axId val="12964851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646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585739282589681"/>
          <c:y val="2.6570048309178754E-2"/>
          <c:w val="0.87414260717410364"/>
          <c:h val="0.47435048879759606"/>
        </c:manualLayout>
      </c:layout>
      <c:barChart>
        <c:barDir val="col"/>
        <c:grouping val="clustered"/>
        <c:ser>
          <c:idx val="0"/>
          <c:order val="0"/>
          <c:tx>
            <c:strRef>
              <c:f>Лист1!$E$6</c:f>
              <c:strCache>
                <c:ptCount val="1"/>
                <c:pt idx="0">
                  <c:v>Эффективность</c:v>
                </c:pt>
              </c:strCache>
            </c:strRef>
          </c:tx>
          <c:spPr>
            <a:solidFill>
              <a:srgbClr val="80000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Лист1!$D$7:$D$16</c:f>
              <c:strCache>
                <c:ptCount val="10"/>
                <c:pt idx="0">
                  <c:v>Азалаковская ООШ</c:v>
                </c:pt>
                <c:pt idx="1">
                  <c:v>Кавзияковская ООШ</c:v>
                </c:pt>
                <c:pt idx="2">
                  <c:v>Лешев-Тамакская ООШ</c:v>
                </c:pt>
                <c:pt idx="3">
                  <c:v>Альметьевская ООШ</c:v>
                </c:pt>
                <c:pt idx="4">
                  <c:v>Муртыш-Тамакская ООШ</c:v>
                </c:pt>
                <c:pt idx="5">
                  <c:v>Александровская ООШ</c:v>
                </c:pt>
                <c:pt idx="6">
                  <c:v>Старомензелябашская ООШ</c:v>
                </c:pt>
                <c:pt idx="7">
                  <c:v>Лякинская ООШ</c:v>
                </c:pt>
                <c:pt idx="8">
                  <c:v>Иляксазская ООШ</c:v>
                </c:pt>
                <c:pt idx="9">
                  <c:v>Кутемелинская ООШ</c:v>
                </c:pt>
              </c:strCache>
            </c:strRef>
          </c:cat>
          <c:val>
            <c:numRef>
              <c:f>Лист1!$E$7:$E$16</c:f>
              <c:numCache>
                <c:formatCode>General</c:formatCode>
                <c:ptCount val="10"/>
                <c:pt idx="0">
                  <c:v>40</c:v>
                </c:pt>
                <c:pt idx="1">
                  <c:v>35.200000000000003</c:v>
                </c:pt>
                <c:pt idx="2">
                  <c:v>27.2</c:v>
                </c:pt>
                <c:pt idx="3">
                  <c:v>21.8</c:v>
                </c:pt>
                <c:pt idx="4">
                  <c:v>20</c:v>
                </c:pt>
                <c:pt idx="5">
                  <c:v>11.1</c:v>
                </c:pt>
                <c:pt idx="6">
                  <c:v>10</c:v>
                </c:pt>
                <c:pt idx="7">
                  <c:v>8.3000000000000007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437-4A5F-B0E3-1FBE5B86C402}"/>
            </c:ext>
          </c:extLst>
        </c:ser>
        <c:dLbls/>
        <c:gapWidth val="219"/>
        <c:overlap val="-27"/>
        <c:axId val="129655168"/>
        <c:axId val="129656704"/>
      </c:barChart>
      <c:catAx>
        <c:axId val="12965516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9656704"/>
        <c:crosses val="autoZero"/>
        <c:auto val="1"/>
        <c:lblAlgn val="ctr"/>
        <c:lblOffset val="100"/>
      </c:catAx>
      <c:valAx>
        <c:axId val="12965670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655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Лист1!$D$5</c:f>
              <c:strCache>
                <c:ptCount val="1"/>
                <c:pt idx="0">
                  <c:v>2018/19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Лист1!$C$6:$C$15</c:f>
              <c:strCache>
                <c:ptCount val="10"/>
                <c:pt idx="0">
                  <c:v>Альметьевская ООШ</c:v>
                </c:pt>
                <c:pt idx="1">
                  <c:v>Кавзияковская ООШ</c:v>
                </c:pt>
                <c:pt idx="2">
                  <c:v>Муртыш-Тамакская ООШ</c:v>
                </c:pt>
                <c:pt idx="3">
                  <c:v>Лешев-Тамакская ООШ</c:v>
                </c:pt>
                <c:pt idx="4">
                  <c:v>Азалаковская ООШ</c:v>
                </c:pt>
                <c:pt idx="5">
                  <c:v>Лякинская ООШ</c:v>
                </c:pt>
                <c:pt idx="6">
                  <c:v>Старомензелябашская ООШ</c:v>
                </c:pt>
                <c:pt idx="7">
                  <c:v>Александровская ООШ</c:v>
                </c:pt>
                <c:pt idx="8">
                  <c:v>Иляксазская ООШ</c:v>
                </c:pt>
                <c:pt idx="9">
                  <c:v>Кутемелинская ООШ</c:v>
                </c:pt>
              </c:strCache>
            </c:strRef>
          </c:cat>
          <c:val>
            <c:numRef>
              <c:f>Лист1!$D$6:$D$15</c:f>
              <c:numCache>
                <c:formatCode>General</c:formatCode>
                <c:ptCount val="10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6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9BF-40FF-9962-D2FE2C965BD2}"/>
            </c:ext>
          </c:extLst>
        </c:ser>
        <c:ser>
          <c:idx val="1"/>
          <c:order val="1"/>
          <c:tx>
            <c:strRef>
              <c:f>Лист1!$E$5</c:f>
              <c:strCache>
                <c:ptCount val="1"/>
                <c:pt idx="0">
                  <c:v>2019/20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Лист1!$C$6:$C$15</c:f>
              <c:strCache>
                <c:ptCount val="10"/>
                <c:pt idx="0">
                  <c:v>Альметьевская ООШ</c:v>
                </c:pt>
                <c:pt idx="1">
                  <c:v>Кавзияковская ООШ</c:v>
                </c:pt>
                <c:pt idx="2">
                  <c:v>Муртыш-Тамакская ООШ</c:v>
                </c:pt>
                <c:pt idx="3">
                  <c:v>Лешев-Тамакская ООШ</c:v>
                </c:pt>
                <c:pt idx="4">
                  <c:v>Азалаковская ООШ</c:v>
                </c:pt>
                <c:pt idx="5">
                  <c:v>Лякинская ООШ</c:v>
                </c:pt>
                <c:pt idx="6">
                  <c:v>Старомензелябашская ООШ</c:v>
                </c:pt>
                <c:pt idx="7">
                  <c:v>Александровская ООШ</c:v>
                </c:pt>
                <c:pt idx="8">
                  <c:v>Иляксазская ООШ</c:v>
                </c:pt>
                <c:pt idx="9">
                  <c:v>Кутемелинская ООШ</c:v>
                </c:pt>
              </c:strCache>
            </c:strRef>
          </c:cat>
          <c:val>
            <c:numRef>
              <c:f>Лист1!$E$6:$E$15</c:f>
              <c:numCache>
                <c:formatCode>General</c:formatCode>
                <c:ptCount val="10"/>
                <c:pt idx="0">
                  <c:v>2</c:v>
                </c:pt>
                <c:pt idx="1">
                  <c:v>4</c:v>
                </c:pt>
                <c:pt idx="2">
                  <c:v>4</c:v>
                </c:pt>
                <c:pt idx="3">
                  <c:v>1</c:v>
                </c:pt>
                <c:pt idx="4">
                  <c:v>3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3</c:v>
                </c:pt>
                <c:pt idx="9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9BF-40FF-9962-D2FE2C965BD2}"/>
            </c:ext>
          </c:extLst>
        </c:ser>
        <c:ser>
          <c:idx val="2"/>
          <c:order val="2"/>
          <c:tx>
            <c:strRef>
              <c:f>Лист1!$F$5</c:f>
              <c:strCache>
                <c:ptCount val="1"/>
                <c:pt idx="0">
                  <c:v>2020/21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Лист1!$C$6:$C$15</c:f>
              <c:strCache>
                <c:ptCount val="10"/>
                <c:pt idx="0">
                  <c:v>Альметьевская ООШ</c:v>
                </c:pt>
                <c:pt idx="1">
                  <c:v>Кавзияковская ООШ</c:v>
                </c:pt>
                <c:pt idx="2">
                  <c:v>Муртыш-Тамакская ООШ</c:v>
                </c:pt>
                <c:pt idx="3">
                  <c:v>Лешев-Тамакская ООШ</c:v>
                </c:pt>
                <c:pt idx="4">
                  <c:v>Азалаковская ООШ</c:v>
                </c:pt>
                <c:pt idx="5">
                  <c:v>Лякинская ООШ</c:v>
                </c:pt>
                <c:pt idx="6">
                  <c:v>Старомензелябашская ООШ</c:v>
                </c:pt>
                <c:pt idx="7">
                  <c:v>Александровская ООШ</c:v>
                </c:pt>
                <c:pt idx="8">
                  <c:v>Иляксазская ООШ</c:v>
                </c:pt>
                <c:pt idx="9">
                  <c:v>Кутемелинская ООШ</c:v>
                </c:pt>
              </c:strCache>
            </c:strRef>
          </c:cat>
          <c:val>
            <c:numRef>
              <c:f>Лист1!$F$6:$F$15</c:f>
              <c:numCache>
                <c:formatCode>General</c:formatCode>
                <c:ptCount val="10"/>
                <c:pt idx="0">
                  <c:v>7</c:v>
                </c:pt>
                <c:pt idx="1">
                  <c:v>6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9BF-40FF-9962-D2FE2C965BD2}"/>
            </c:ext>
          </c:extLst>
        </c:ser>
        <c:dLbls/>
        <c:shape val="box"/>
        <c:axId val="129806720"/>
        <c:axId val="129808256"/>
        <c:axId val="0"/>
      </c:bar3DChart>
      <c:catAx>
        <c:axId val="12980672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9808256"/>
        <c:crosses val="autoZero"/>
        <c:auto val="1"/>
        <c:lblAlgn val="ctr"/>
        <c:lblOffset val="100"/>
      </c:catAx>
      <c:valAx>
        <c:axId val="12980825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806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Лист1!$D$17</c:f>
              <c:strCache>
                <c:ptCount val="1"/>
                <c:pt idx="0">
                  <c:v>кол-во прошедших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Лист1!$C$18:$C$24</c:f>
              <c:strCache>
                <c:ptCount val="7"/>
                <c:pt idx="0">
                  <c:v>Сармановская гимназия</c:v>
                </c:pt>
                <c:pt idx="1">
                  <c:v>Джалильская СОШ №1</c:v>
                </c:pt>
                <c:pt idx="2">
                  <c:v>Джалильская СОШ №2</c:v>
                </c:pt>
                <c:pt idx="3">
                  <c:v>Сармановская сОШ</c:v>
                </c:pt>
                <c:pt idx="4">
                  <c:v>Джалильская гимназия</c:v>
                </c:pt>
                <c:pt idx="5">
                  <c:v>Большенуркеевская СОШ</c:v>
                </c:pt>
                <c:pt idx="6">
                  <c:v>Петровскозаводская СОШ</c:v>
                </c:pt>
              </c:strCache>
            </c:strRef>
          </c:cat>
          <c:val>
            <c:numRef>
              <c:f>Лист1!$D$18:$D$24</c:f>
              <c:numCache>
                <c:formatCode>General</c:formatCode>
                <c:ptCount val="7"/>
                <c:pt idx="0">
                  <c:v>18</c:v>
                </c:pt>
                <c:pt idx="1">
                  <c:v>22</c:v>
                </c:pt>
                <c:pt idx="2">
                  <c:v>10</c:v>
                </c:pt>
                <c:pt idx="3">
                  <c:v>11</c:v>
                </c:pt>
                <c:pt idx="4">
                  <c:v>9</c:v>
                </c:pt>
                <c:pt idx="5">
                  <c:v>2</c:v>
                </c:pt>
                <c:pt idx="6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42F-489A-B626-68A6CA6E5667}"/>
            </c:ext>
          </c:extLst>
        </c:ser>
        <c:ser>
          <c:idx val="1"/>
          <c:order val="1"/>
          <c:tx>
            <c:strRef>
              <c:f>Лист1!$E$17</c:f>
              <c:strCache>
                <c:ptCount val="1"/>
                <c:pt idx="0">
                  <c:v>призовые места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Лист1!$C$18:$C$24</c:f>
              <c:strCache>
                <c:ptCount val="7"/>
                <c:pt idx="0">
                  <c:v>Сармановская гимназия</c:v>
                </c:pt>
                <c:pt idx="1">
                  <c:v>Джалильская СОШ №1</c:v>
                </c:pt>
                <c:pt idx="2">
                  <c:v>Джалильская СОШ №2</c:v>
                </c:pt>
                <c:pt idx="3">
                  <c:v>Сармановская сОШ</c:v>
                </c:pt>
                <c:pt idx="4">
                  <c:v>Джалильская гимназия</c:v>
                </c:pt>
                <c:pt idx="5">
                  <c:v>Большенуркеевская СОШ</c:v>
                </c:pt>
                <c:pt idx="6">
                  <c:v>Петровскозаводская СОШ</c:v>
                </c:pt>
              </c:strCache>
            </c:strRef>
          </c:cat>
          <c:val>
            <c:numRef>
              <c:f>Лист1!$E$18:$E$24</c:f>
              <c:numCache>
                <c:formatCode>General</c:formatCode>
                <c:ptCount val="7"/>
                <c:pt idx="0">
                  <c:v>7</c:v>
                </c:pt>
                <c:pt idx="1">
                  <c:v>8</c:v>
                </c:pt>
                <c:pt idx="2">
                  <c:v>4</c:v>
                </c:pt>
                <c:pt idx="3">
                  <c:v>3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42F-489A-B626-68A6CA6E5667}"/>
            </c:ext>
          </c:extLst>
        </c:ser>
        <c:ser>
          <c:idx val="2"/>
          <c:order val="2"/>
          <c:tx>
            <c:strRef>
              <c:f>Лист1!$F$17</c:f>
              <c:strCache>
                <c:ptCount val="1"/>
                <c:pt idx="0">
                  <c:v>из них победители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Лист1!$C$18:$C$24</c:f>
              <c:strCache>
                <c:ptCount val="7"/>
                <c:pt idx="0">
                  <c:v>Сармановская гимназия</c:v>
                </c:pt>
                <c:pt idx="1">
                  <c:v>Джалильская СОШ №1</c:v>
                </c:pt>
                <c:pt idx="2">
                  <c:v>Джалильская СОШ №2</c:v>
                </c:pt>
                <c:pt idx="3">
                  <c:v>Сармановская сОШ</c:v>
                </c:pt>
                <c:pt idx="4">
                  <c:v>Джалильская гимназия</c:v>
                </c:pt>
                <c:pt idx="5">
                  <c:v>Большенуркеевская СОШ</c:v>
                </c:pt>
                <c:pt idx="6">
                  <c:v>Петровскозаводская СОШ</c:v>
                </c:pt>
              </c:strCache>
            </c:strRef>
          </c:cat>
          <c:val>
            <c:numRef>
              <c:f>Лист1!$F$18:$F$24</c:f>
              <c:numCache>
                <c:formatCode>General</c:formatCode>
                <c:ptCount val="7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42F-489A-B626-68A6CA6E5667}"/>
            </c:ext>
          </c:extLst>
        </c:ser>
        <c:dLbls>
          <c:showVal val="1"/>
        </c:dLbls>
        <c:gapWidth val="219"/>
        <c:overlap val="-27"/>
        <c:axId val="132580480"/>
        <c:axId val="132582016"/>
      </c:barChart>
      <c:catAx>
        <c:axId val="1325804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2582016"/>
        <c:crosses val="autoZero"/>
        <c:auto val="1"/>
        <c:lblAlgn val="ctr"/>
        <c:lblOffset val="100"/>
      </c:catAx>
      <c:valAx>
        <c:axId val="13258201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258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2B495-A186-454F-B238-95ACF601DCF8}" type="datetimeFigureOut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09.07.2021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44567-8D74-4F75-9218-1BD829E35D28}" type="slidenum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9918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7837B-4875-494B-AE8F-BA3F581493DD}" type="datetimeFigureOut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09.07.2021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78D87-2E2D-4793-B0F2-1CC717011BF5}" type="slidenum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6828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C1CB8-2126-4BB9-93B7-BAE481B0442D}" type="datetimeFigureOut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09.07.2021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AF4EE-EA70-4516-9873-BF5E0F8130AD}" type="slidenum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2471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5F0D5-D24D-42FD-85CB-F378B648C9CA}" type="datetimeFigureOut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09.07.2021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2F852-56EF-49C0-9EE6-B864BE8A4465}" type="slidenum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4238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707F7-6260-4B0C-8750-69E7CE06475F}" type="datetimeFigureOut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09.07.2021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1C424-2EC6-44D4-92AF-D3CE6E1A9E69}" type="slidenum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0073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F12EB-9F51-462E-B981-771BEB11A219}" type="datetimeFigureOut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09.07.2021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2D53C-3660-47D5-9B8A-15219431BDDF}" type="slidenum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0834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6C8EC-C943-4AE4-B8A8-C92BAFB07114}" type="datetimeFigureOut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09.07.2021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0007A-E747-411F-8BE7-46FE7D0E6034}" type="slidenum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6068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92403-E8B7-4033-9BEB-F1C29E48E79E}" type="datetimeFigureOut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09.07.2021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926A1-DD35-44C3-B1FC-BF132465842A}" type="slidenum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125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82EF0-ED87-4BD6-901A-4612DA4D7A41}" type="datetimeFigureOut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09.07.2021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D808E-F45E-404D-B674-B04B0BA7A645}" type="slidenum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8163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F406F-C5D6-4CDE-ABBD-F5F8E121C461}" type="datetimeFigureOut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09.07.2021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14B16-EF8E-4D3E-B734-DE22143E7B65}" type="slidenum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69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0579F-C2BE-4AF7-8D4E-7BD0AB21B915}" type="datetimeFigureOut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09.07.2021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E28FD-CEEE-404B-9B36-85CB83B0C917}" type="slidenum">
              <a:rPr lang="ru-RU">
                <a:solidFill>
                  <a:srgbClr val="F2F2F2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2F2F2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1979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14384C-8C3B-457C-BB77-51A44C08B835}" type="datetimeFigureOut">
              <a:rPr lang="ru-RU">
                <a:solidFill>
                  <a:srgbClr val="F2F2F2">
                    <a:shade val="50000"/>
                  </a:srgb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09.07.2021</a:t>
            </a:fld>
            <a:endParaRPr lang="ru-RU">
              <a:solidFill>
                <a:srgbClr val="F2F2F2">
                  <a:shade val="50000"/>
                </a:srgbClr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2F2F2">
                  <a:shade val="50000"/>
                </a:srgbClr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472C34C-FDF6-4253-A624-80109116397B}" type="slidenum">
              <a:rPr lang="ru-RU">
                <a:solidFill>
                  <a:srgbClr val="F2F2F2">
                    <a:shade val="50000"/>
                  </a:srgb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2F2F2">
                  <a:shade val="50000"/>
                </a:srgb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22836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EDEDED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252520" cy="6309320"/>
          </a:xfrm>
        </p:spPr>
        <p:txBody>
          <a:bodyPr/>
          <a:lstStyle/>
          <a:p>
            <a:pPr algn="ctr"/>
            <a:endParaRPr lang="ru-RU" sz="4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5400" b="1" dirty="0" smtClean="0">
                <a:solidFill>
                  <a:schemeClr val="accent3">
                    <a:lumMod val="25000"/>
                  </a:schemeClr>
                </a:solidFill>
              </a:rPr>
              <a:t>ИТОГИ </a:t>
            </a:r>
          </a:p>
          <a:p>
            <a:pPr algn="ctr"/>
            <a:r>
              <a:rPr lang="ru-RU" sz="5400" b="1" dirty="0" smtClean="0">
                <a:solidFill>
                  <a:schemeClr val="accent3">
                    <a:lumMod val="25000"/>
                  </a:schemeClr>
                </a:solidFill>
              </a:rPr>
              <a:t>олимпиад школьников </a:t>
            </a:r>
          </a:p>
          <a:p>
            <a:pPr algn="ctr"/>
            <a:r>
              <a:rPr lang="ru-RU" sz="5400" b="1" dirty="0" smtClean="0">
                <a:solidFill>
                  <a:schemeClr val="accent3">
                    <a:lumMod val="25000"/>
                  </a:schemeClr>
                </a:solidFill>
              </a:rPr>
              <a:t>в 2020-2021 учебном году</a:t>
            </a:r>
            <a:endParaRPr lang="ru-RU" sz="5400" b="1" dirty="0">
              <a:solidFill>
                <a:schemeClr val="accent3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815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228998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3">
                    <a:lumMod val="10000"/>
                  </a:schemeClr>
                </a:solidFill>
                <a:latin typeface="+mn-lt"/>
              </a:rPr>
              <a:t>Количество прошедших на республиканский этап олимпиады школьников</a:t>
            </a:r>
            <a:endParaRPr lang="ru-RU" sz="3200" dirty="0">
              <a:solidFill>
                <a:schemeClr val="accent3">
                  <a:lumMod val="10000"/>
                </a:schemeClr>
              </a:solidFill>
              <a:latin typeface="+mn-lt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3959290"/>
              </p:ext>
            </p:extLst>
          </p:nvPr>
        </p:nvGraphicFramePr>
        <p:xfrm>
          <a:off x="0" y="1600200"/>
          <a:ext cx="9144000" cy="51237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xmlns="" val="2617491619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xmlns="" val="178333448"/>
                    </a:ext>
                  </a:extLst>
                </a:gridCol>
              </a:tblGrid>
              <a:tr h="57963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Наименование ОУ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Кол-во участников РЭ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36716729"/>
                  </a:ext>
                </a:extLst>
              </a:tr>
              <a:tr h="57963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МБОУ «</a:t>
                      </a:r>
                      <a:r>
                        <a:rPr lang="ru-RU" sz="2400" dirty="0" err="1" smtClean="0">
                          <a:solidFill>
                            <a:schemeClr val="bg1"/>
                          </a:solidFill>
                        </a:rPr>
                        <a:t>Джалильская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 СОШ №1»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22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4128431"/>
                  </a:ext>
                </a:extLst>
              </a:tr>
              <a:tr h="57963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МБОУ «</a:t>
                      </a:r>
                      <a:r>
                        <a:rPr lang="ru-RU" sz="2400" dirty="0" err="1" smtClean="0">
                          <a:solidFill>
                            <a:schemeClr val="bg1"/>
                          </a:solidFill>
                        </a:rPr>
                        <a:t>Сармановская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 гимназия»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58468494"/>
                  </a:ext>
                </a:extLst>
              </a:tr>
              <a:tr h="57963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МБОУ «</a:t>
                      </a:r>
                      <a:r>
                        <a:rPr lang="ru-RU" sz="2400" dirty="0" err="1" smtClean="0">
                          <a:solidFill>
                            <a:schemeClr val="bg1"/>
                          </a:solidFill>
                        </a:rPr>
                        <a:t>Сармановскя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 СОШ»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36818684"/>
                  </a:ext>
                </a:extLst>
              </a:tr>
              <a:tr h="57963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МБОУ «</a:t>
                      </a:r>
                      <a:r>
                        <a:rPr lang="ru-RU" sz="2400" dirty="0" err="1" smtClean="0">
                          <a:solidFill>
                            <a:schemeClr val="bg1"/>
                          </a:solidFill>
                        </a:rPr>
                        <a:t>Джалильская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 СОШ №2»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43470790"/>
                  </a:ext>
                </a:extLst>
              </a:tr>
              <a:tr h="57963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МБОУ «</a:t>
                      </a:r>
                      <a:r>
                        <a:rPr lang="ru-RU" sz="2400" dirty="0" err="1" smtClean="0">
                          <a:solidFill>
                            <a:schemeClr val="bg1"/>
                          </a:solidFill>
                        </a:rPr>
                        <a:t>Джаильская</a:t>
                      </a:r>
                      <a:r>
                        <a:rPr lang="ru-RU" sz="2400" baseline="0" dirty="0" smtClean="0">
                          <a:solidFill>
                            <a:schemeClr val="bg1"/>
                          </a:solidFill>
                        </a:rPr>
                        <a:t> гимназия»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6252390"/>
                  </a:ext>
                </a:extLst>
              </a:tr>
              <a:tr h="57963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МБОУ «</a:t>
                      </a:r>
                      <a:r>
                        <a:rPr lang="ru-RU" sz="2400" dirty="0" err="1" smtClean="0">
                          <a:solidFill>
                            <a:schemeClr val="bg1"/>
                          </a:solidFill>
                        </a:rPr>
                        <a:t>Большенуркеевская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 СОШ»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35168110"/>
                  </a:ext>
                </a:extLst>
              </a:tr>
              <a:tr h="57963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МБОУ «</a:t>
                      </a:r>
                      <a:r>
                        <a:rPr lang="ru-RU" sz="2400" dirty="0" err="1" smtClean="0">
                          <a:solidFill>
                            <a:schemeClr val="bg1"/>
                          </a:solidFill>
                        </a:rPr>
                        <a:t>Петровскозаводская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 СОШ»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70182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898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25000"/>
                  </a:schemeClr>
                </a:solidFill>
              </a:rPr>
              <a:t>Результаты школ на республиканском этапе олимпиады школьников</a:t>
            </a:r>
            <a:endParaRPr lang="ru-RU" dirty="0">
              <a:solidFill>
                <a:schemeClr val="accent3">
                  <a:lumMod val="25000"/>
                </a:schemeClr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94130867"/>
              </p:ext>
            </p:extLst>
          </p:nvPr>
        </p:nvGraphicFramePr>
        <p:xfrm>
          <a:off x="0" y="1600200"/>
          <a:ext cx="9036496" cy="5141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6185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7504" y="274638"/>
            <a:ext cx="9251504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25000"/>
                  </a:schemeClr>
                </a:solidFill>
              </a:rPr>
              <a:t>Количество  мест на республике         за последние годы</a:t>
            </a:r>
            <a:endParaRPr lang="ru-RU" dirty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1092494584"/>
              </p:ext>
            </p:extLst>
          </p:nvPr>
        </p:nvGraphicFramePr>
        <p:xfrm>
          <a:off x="-107504" y="1124744"/>
          <a:ext cx="9144000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95618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88640"/>
            <a:ext cx="9143999" cy="86409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25000"/>
                  </a:schemeClr>
                </a:solidFill>
              </a:rPr>
              <a:t>Результаты ВОШ за последние 7 лет </a:t>
            </a:r>
            <a:endParaRPr lang="ru-RU" dirty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3258115985"/>
              </p:ext>
            </p:extLst>
          </p:nvPr>
        </p:nvGraphicFramePr>
        <p:xfrm>
          <a:off x="-20886" y="620688"/>
          <a:ext cx="9057382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56382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84736968"/>
              </p:ext>
            </p:extLst>
          </p:nvPr>
        </p:nvGraphicFramePr>
        <p:xfrm>
          <a:off x="-3" y="404668"/>
          <a:ext cx="9144005" cy="6131867"/>
        </p:xfrm>
        <a:graphic>
          <a:graphicData uri="http://schemas.openxmlformats.org/drawingml/2006/table">
            <a:tbl>
              <a:tblPr/>
              <a:tblGrid>
                <a:gridCol w="2037390">
                  <a:extLst>
                    <a:ext uri="{9D8B030D-6E8A-4147-A177-3AD203B41FA5}">
                      <a16:colId xmlns:a16="http://schemas.microsoft.com/office/drawing/2014/main" xmlns="" val="899426871"/>
                    </a:ext>
                  </a:extLst>
                </a:gridCol>
                <a:gridCol w="594239">
                  <a:extLst>
                    <a:ext uri="{9D8B030D-6E8A-4147-A177-3AD203B41FA5}">
                      <a16:colId xmlns:a16="http://schemas.microsoft.com/office/drawing/2014/main" xmlns="" val="737838792"/>
                    </a:ext>
                  </a:extLst>
                </a:gridCol>
                <a:gridCol w="594239">
                  <a:extLst>
                    <a:ext uri="{9D8B030D-6E8A-4147-A177-3AD203B41FA5}">
                      <a16:colId xmlns:a16="http://schemas.microsoft.com/office/drawing/2014/main" xmlns="" val="1482733106"/>
                    </a:ext>
                  </a:extLst>
                </a:gridCol>
                <a:gridCol w="582112">
                  <a:extLst>
                    <a:ext uri="{9D8B030D-6E8A-4147-A177-3AD203B41FA5}">
                      <a16:colId xmlns:a16="http://schemas.microsoft.com/office/drawing/2014/main" xmlns="" val="3061040572"/>
                    </a:ext>
                  </a:extLst>
                </a:gridCol>
                <a:gridCol w="630621">
                  <a:extLst>
                    <a:ext uri="{9D8B030D-6E8A-4147-A177-3AD203B41FA5}">
                      <a16:colId xmlns:a16="http://schemas.microsoft.com/office/drawing/2014/main" xmlns="" val="3652377823"/>
                    </a:ext>
                  </a:extLst>
                </a:gridCol>
                <a:gridCol w="582112">
                  <a:extLst>
                    <a:ext uri="{9D8B030D-6E8A-4147-A177-3AD203B41FA5}">
                      <a16:colId xmlns:a16="http://schemas.microsoft.com/office/drawing/2014/main" xmlns="" val="2702365088"/>
                    </a:ext>
                  </a:extLst>
                </a:gridCol>
                <a:gridCol w="594239">
                  <a:extLst>
                    <a:ext uri="{9D8B030D-6E8A-4147-A177-3AD203B41FA5}">
                      <a16:colId xmlns:a16="http://schemas.microsoft.com/office/drawing/2014/main" xmlns="" val="3945307956"/>
                    </a:ext>
                  </a:extLst>
                </a:gridCol>
                <a:gridCol w="594239">
                  <a:extLst>
                    <a:ext uri="{9D8B030D-6E8A-4147-A177-3AD203B41FA5}">
                      <a16:colId xmlns:a16="http://schemas.microsoft.com/office/drawing/2014/main" xmlns="" val="2864832741"/>
                    </a:ext>
                  </a:extLst>
                </a:gridCol>
                <a:gridCol w="582112">
                  <a:extLst>
                    <a:ext uri="{9D8B030D-6E8A-4147-A177-3AD203B41FA5}">
                      <a16:colId xmlns:a16="http://schemas.microsoft.com/office/drawing/2014/main" xmlns="" val="1212555996"/>
                    </a:ext>
                  </a:extLst>
                </a:gridCol>
                <a:gridCol w="594239">
                  <a:extLst>
                    <a:ext uri="{9D8B030D-6E8A-4147-A177-3AD203B41FA5}">
                      <a16:colId xmlns:a16="http://schemas.microsoft.com/office/drawing/2014/main" xmlns="" val="1107398240"/>
                    </a:ext>
                  </a:extLst>
                </a:gridCol>
                <a:gridCol w="582112">
                  <a:extLst>
                    <a:ext uri="{9D8B030D-6E8A-4147-A177-3AD203B41FA5}">
                      <a16:colId xmlns:a16="http://schemas.microsoft.com/office/drawing/2014/main" xmlns="" val="785547963"/>
                    </a:ext>
                  </a:extLst>
                </a:gridCol>
                <a:gridCol w="594239">
                  <a:extLst>
                    <a:ext uri="{9D8B030D-6E8A-4147-A177-3AD203B41FA5}">
                      <a16:colId xmlns:a16="http://schemas.microsoft.com/office/drawing/2014/main" xmlns="" val="13448851"/>
                    </a:ext>
                  </a:extLst>
                </a:gridCol>
                <a:gridCol w="582112">
                  <a:extLst>
                    <a:ext uri="{9D8B030D-6E8A-4147-A177-3AD203B41FA5}">
                      <a16:colId xmlns:a16="http://schemas.microsoft.com/office/drawing/2014/main" xmlns="" val="3091998310"/>
                    </a:ext>
                  </a:extLst>
                </a:gridCol>
              </a:tblGrid>
              <a:tr h="113660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участников муниципального этапа</a:t>
                      </a:r>
                    </a:p>
                  </a:txBody>
                  <a:tcPr marL="8186" marR="8186" marT="8186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призовые места</a:t>
                      </a:r>
                    </a:p>
                  </a:txBody>
                  <a:tcPr marL="8186" marR="8186" marT="8186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рейтинговое место по количеству </a:t>
                      </a:r>
                    </a:p>
                  </a:txBody>
                  <a:tcPr marL="8186" marR="8186" marT="8186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эффективность (%)</a:t>
                      </a:r>
                    </a:p>
                  </a:txBody>
                  <a:tcPr marL="8186" marR="8186" marT="8186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рейтинговое место по итогам муниципального этапа по  эффективности</a:t>
                      </a:r>
                    </a:p>
                  </a:txBody>
                  <a:tcPr marL="8186" marR="8186" marT="8186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участников республиканского этапа</a:t>
                      </a:r>
                    </a:p>
                  </a:txBody>
                  <a:tcPr marL="8186" marR="8186" marT="8186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мест на республиканском этапе</a:t>
                      </a:r>
                    </a:p>
                  </a:txBody>
                  <a:tcPr marL="8186" marR="8186" marT="8186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рейтинговое место по итогам республиканского этапа</a:t>
                      </a:r>
                    </a:p>
                  </a:txBody>
                  <a:tcPr marL="8186" marR="8186" marT="8186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эффективность (%)</a:t>
                      </a:r>
                    </a:p>
                  </a:txBody>
                  <a:tcPr marL="8186" marR="8186" marT="8186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рейтинговое место по итогам республиканского этапа по   эффективности</a:t>
                      </a:r>
                    </a:p>
                  </a:txBody>
                  <a:tcPr marL="8186" marR="8186" marT="8186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рейтинг</a:t>
                      </a:r>
                    </a:p>
                  </a:txBody>
                  <a:tcPr marL="8186" marR="8186" marT="8186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МЕСТО</a:t>
                      </a:r>
                    </a:p>
                  </a:txBody>
                  <a:tcPr marL="8186" marR="8186" marT="8186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17794912"/>
                  </a:ext>
                </a:extLst>
              </a:tr>
              <a:tr h="2991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39356603"/>
                  </a:ext>
                </a:extLst>
              </a:tr>
              <a:tr h="2991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1492335"/>
                  </a:ext>
                </a:extLst>
              </a:tr>
              <a:tr h="2991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7741285"/>
                  </a:ext>
                </a:extLst>
              </a:tr>
              <a:tr h="54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СОШ 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21220783"/>
                  </a:ext>
                </a:extLst>
              </a:tr>
              <a:tr h="4307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Джалильская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СОШ №1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184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49,4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36,3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01643308"/>
                  </a:ext>
                </a:extLst>
              </a:tr>
              <a:tr h="4307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Сармановская гимназия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221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35,2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44,4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15636867"/>
                  </a:ext>
                </a:extLst>
              </a:tr>
              <a:tr h="4307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Джалильская СОШ №2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39,04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05526079"/>
                  </a:ext>
                </a:extLst>
              </a:tr>
              <a:tr h="4307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Джалильская гимназия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42,7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11,1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59946408"/>
                  </a:ext>
                </a:extLst>
              </a:tr>
              <a:tr h="4307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Сармановская СОШ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164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27,4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27,2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87404724"/>
                  </a:ext>
                </a:extLst>
              </a:tr>
              <a:tr h="4307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Большенуркеевская СОШ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29,8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49043422"/>
                  </a:ext>
                </a:extLst>
              </a:tr>
              <a:tr h="4307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Петровскозаводская СОШ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28,8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58746782"/>
                  </a:ext>
                </a:extLst>
              </a:tr>
              <a:tr h="4307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Старокаширская СОШ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21,3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84028065"/>
                  </a:ext>
                </a:extLst>
              </a:tr>
              <a:tr h="4307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Саклов-Башская СОШ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IX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IX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VIII</a:t>
                      </a:r>
                    </a:p>
                  </a:txBody>
                  <a:tcPr marL="8186" marR="8186" marT="81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2116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0476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39344145"/>
              </p:ext>
            </p:extLst>
          </p:nvPr>
        </p:nvGraphicFramePr>
        <p:xfrm>
          <a:off x="0" y="5"/>
          <a:ext cx="9144000" cy="6832908"/>
        </p:xfrm>
        <a:graphic>
          <a:graphicData uri="http://schemas.openxmlformats.org/drawingml/2006/table">
            <a:tbl>
              <a:tblPr/>
              <a:tblGrid>
                <a:gridCol w="2037389">
                  <a:extLst>
                    <a:ext uri="{9D8B030D-6E8A-4147-A177-3AD203B41FA5}">
                      <a16:colId xmlns:a16="http://schemas.microsoft.com/office/drawing/2014/main" xmlns="" val="1015527558"/>
                    </a:ext>
                  </a:extLst>
                </a:gridCol>
                <a:gridCol w="594240">
                  <a:extLst>
                    <a:ext uri="{9D8B030D-6E8A-4147-A177-3AD203B41FA5}">
                      <a16:colId xmlns:a16="http://schemas.microsoft.com/office/drawing/2014/main" xmlns="" val="2116343217"/>
                    </a:ext>
                  </a:extLst>
                </a:gridCol>
                <a:gridCol w="594240">
                  <a:extLst>
                    <a:ext uri="{9D8B030D-6E8A-4147-A177-3AD203B41FA5}">
                      <a16:colId xmlns:a16="http://schemas.microsoft.com/office/drawing/2014/main" xmlns="" val="225742401"/>
                    </a:ext>
                  </a:extLst>
                </a:gridCol>
                <a:gridCol w="582110">
                  <a:extLst>
                    <a:ext uri="{9D8B030D-6E8A-4147-A177-3AD203B41FA5}">
                      <a16:colId xmlns:a16="http://schemas.microsoft.com/office/drawing/2014/main" xmlns="" val="2565625727"/>
                    </a:ext>
                  </a:extLst>
                </a:gridCol>
                <a:gridCol w="630621">
                  <a:extLst>
                    <a:ext uri="{9D8B030D-6E8A-4147-A177-3AD203B41FA5}">
                      <a16:colId xmlns:a16="http://schemas.microsoft.com/office/drawing/2014/main" xmlns="" val="2078310209"/>
                    </a:ext>
                  </a:extLst>
                </a:gridCol>
                <a:gridCol w="582110">
                  <a:extLst>
                    <a:ext uri="{9D8B030D-6E8A-4147-A177-3AD203B41FA5}">
                      <a16:colId xmlns:a16="http://schemas.microsoft.com/office/drawing/2014/main" xmlns="" val="3450468594"/>
                    </a:ext>
                  </a:extLst>
                </a:gridCol>
                <a:gridCol w="594240">
                  <a:extLst>
                    <a:ext uri="{9D8B030D-6E8A-4147-A177-3AD203B41FA5}">
                      <a16:colId xmlns:a16="http://schemas.microsoft.com/office/drawing/2014/main" xmlns="" val="2345872779"/>
                    </a:ext>
                  </a:extLst>
                </a:gridCol>
                <a:gridCol w="594240">
                  <a:extLst>
                    <a:ext uri="{9D8B030D-6E8A-4147-A177-3AD203B41FA5}">
                      <a16:colId xmlns:a16="http://schemas.microsoft.com/office/drawing/2014/main" xmlns="" val="718105778"/>
                    </a:ext>
                  </a:extLst>
                </a:gridCol>
                <a:gridCol w="582110">
                  <a:extLst>
                    <a:ext uri="{9D8B030D-6E8A-4147-A177-3AD203B41FA5}">
                      <a16:colId xmlns:a16="http://schemas.microsoft.com/office/drawing/2014/main" xmlns="" val="846177800"/>
                    </a:ext>
                  </a:extLst>
                </a:gridCol>
                <a:gridCol w="594240">
                  <a:extLst>
                    <a:ext uri="{9D8B030D-6E8A-4147-A177-3AD203B41FA5}">
                      <a16:colId xmlns:a16="http://schemas.microsoft.com/office/drawing/2014/main" xmlns="" val="2767569112"/>
                    </a:ext>
                  </a:extLst>
                </a:gridCol>
                <a:gridCol w="582110">
                  <a:extLst>
                    <a:ext uri="{9D8B030D-6E8A-4147-A177-3AD203B41FA5}">
                      <a16:colId xmlns:a16="http://schemas.microsoft.com/office/drawing/2014/main" xmlns="" val="448117928"/>
                    </a:ext>
                  </a:extLst>
                </a:gridCol>
                <a:gridCol w="594240">
                  <a:extLst>
                    <a:ext uri="{9D8B030D-6E8A-4147-A177-3AD203B41FA5}">
                      <a16:colId xmlns:a16="http://schemas.microsoft.com/office/drawing/2014/main" xmlns="" val="1847613989"/>
                    </a:ext>
                  </a:extLst>
                </a:gridCol>
                <a:gridCol w="582110">
                  <a:extLst>
                    <a:ext uri="{9D8B030D-6E8A-4147-A177-3AD203B41FA5}">
                      <a16:colId xmlns:a16="http://schemas.microsoft.com/office/drawing/2014/main" xmlns="" val="3938890568"/>
                    </a:ext>
                  </a:extLst>
                </a:gridCol>
              </a:tblGrid>
              <a:tr h="9480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5"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участников муниципального этапа</a:t>
                      </a:r>
                    </a:p>
                  </a:txBody>
                  <a:tcPr marL="7009" marR="7009" marT="7009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призовые места</a:t>
                      </a:r>
                    </a:p>
                  </a:txBody>
                  <a:tcPr marL="7009" marR="7009" marT="7009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рейтинговое место по количеству </a:t>
                      </a:r>
                    </a:p>
                  </a:txBody>
                  <a:tcPr marL="7009" marR="7009" marT="7009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эффективность (%)</a:t>
                      </a:r>
                    </a:p>
                  </a:txBody>
                  <a:tcPr marL="7009" marR="7009" marT="7009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рейтинговое место по итогам муниципального этапа по  эффективности</a:t>
                      </a:r>
                    </a:p>
                  </a:txBody>
                  <a:tcPr marL="7009" marR="7009" marT="7009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участников республиканского этапа</a:t>
                      </a:r>
                    </a:p>
                  </a:txBody>
                  <a:tcPr marL="7009" marR="7009" marT="7009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мест на республиканском этапе</a:t>
                      </a:r>
                    </a:p>
                  </a:txBody>
                  <a:tcPr marL="7009" marR="7009" marT="7009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рейтинговое место по итогам республиканского этапа</a:t>
                      </a:r>
                    </a:p>
                  </a:txBody>
                  <a:tcPr marL="7009" marR="7009" marT="7009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эффективность (%)</a:t>
                      </a:r>
                    </a:p>
                  </a:txBody>
                  <a:tcPr marL="7009" marR="7009" marT="7009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рейтинговое место по итогам республиканского этапа по   эффективности</a:t>
                      </a:r>
                    </a:p>
                  </a:txBody>
                  <a:tcPr marL="7009" marR="7009" marT="7009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рейтинг</a:t>
                      </a:r>
                    </a:p>
                  </a:txBody>
                  <a:tcPr marL="7009" marR="7009" marT="7009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МЕСТО</a:t>
                      </a:r>
                    </a:p>
                  </a:txBody>
                  <a:tcPr marL="7009" marR="7009" marT="7009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65798654"/>
                  </a:ext>
                </a:extLst>
              </a:tr>
              <a:tr h="2607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74263478"/>
                  </a:ext>
                </a:extLst>
              </a:tr>
              <a:tr h="2607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51346421"/>
                  </a:ext>
                </a:extLst>
              </a:tr>
              <a:tr h="2607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98893106"/>
                  </a:ext>
                </a:extLst>
              </a:tr>
              <a:tr h="4406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ООШ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1494521"/>
                  </a:ext>
                </a:extLst>
              </a:tr>
              <a:tr h="41913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Кавзияковская ООШ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35,2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28681832"/>
                  </a:ext>
                </a:extLst>
              </a:tr>
              <a:tr h="41913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Альметьевская ООШ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21,8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85864986"/>
                  </a:ext>
                </a:extLst>
              </a:tr>
              <a:tr h="41913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Азалаковская ООШ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13109526"/>
                  </a:ext>
                </a:extLst>
              </a:tr>
              <a:tr h="5143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Лешев-Тамакская ООШ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27,2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81520975"/>
                  </a:ext>
                </a:extLst>
              </a:tr>
              <a:tr h="5143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Муртыш-Тамакская ООШ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852351"/>
                  </a:ext>
                </a:extLst>
              </a:tr>
              <a:tr h="5143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Александровская ООШ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11,1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4220173"/>
                  </a:ext>
                </a:extLst>
              </a:tr>
              <a:tr h="5143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Старомензелябашская ООШ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19565410"/>
                  </a:ext>
                </a:extLst>
              </a:tr>
              <a:tr h="449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Лякинская ООШ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8,3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VIII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13178077"/>
                  </a:ext>
                </a:extLst>
              </a:tr>
              <a:tr h="449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Иляксазская ООШ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IX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VIII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4982315"/>
                  </a:ext>
                </a:extLst>
              </a:tr>
              <a:tr h="4490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Кутемелинская ООШ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IX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VIII</a:t>
                      </a:r>
                    </a:p>
                  </a:txBody>
                  <a:tcPr marL="7009" marR="7009" marT="7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27181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54641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28600" y="-58994"/>
            <a:ext cx="10801200" cy="13027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ru-RU" dirty="0" smtClean="0">
                <a:solidFill>
                  <a:schemeClr val="accent3">
                    <a:lumMod val="2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r>
              <a:rPr lang="ru-RU" dirty="0" smtClean="0">
                <a:solidFill>
                  <a:schemeClr val="accent3">
                    <a:lumMod val="25000"/>
                  </a:schemeClr>
                </a:solidFill>
              </a:rPr>
              <a:t> на </a:t>
            </a:r>
            <a:br>
              <a:rPr lang="ru-RU" dirty="0" smtClean="0">
                <a:solidFill>
                  <a:schemeClr val="accent3">
                    <a:lumMod val="25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25000"/>
                  </a:schemeClr>
                </a:solidFill>
              </a:rPr>
              <a:t>МЭ олимпиады (СОШ)</a:t>
            </a:r>
            <a:endParaRPr lang="ru-RU" dirty="0">
              <a:solidFill>
                <a:schemeClr val="accent3">
                  <a:lumMod val="25000"/>
                </a:schemeClr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21660678"/>
              </p:ext>
            </p:extLst>
          </p:nvPr>
        </p:nvGraphicFramePr>
        <p:xfrm>
          <a:off x="0" y="1124744"/>
          <a:ext cx="9468544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51999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274638"/>
            <a:ext cx="9577064" cy="114300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C3DFE9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ru-RU" sz="3700" dirty="0">
                <a:solidFill>
                  <a:srgbClr val="C3DFE9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участников на </a:t>
            </a:r>
            <a:br>
              <a:rPr lang="ru-RU" sz="3700" dirty="0">
                <a:solidFill>
                  <a:srgbClr val="C3DFE9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700" dirty="0">
                <a:solidFill>
                  <a:srgbClr val="C3DFE9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 олимпиады </a:t>
            </a:r>
            <a:r>
              <a:rPr lang="ru-RU" sz="3700" dirty="0" smtClean="0">
                <a:solidFill>
                  <a:srgbClr val="C3DFE9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(ООШ</a:t>
            </a:r>
            <a:r>
              <a:rPr lang="ru-RU" sz="3700" dirty="0">
                <a:solidFill>
                  <a:srgbClr val="C3DFE9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45469136"/>
              </p:ext>
            </p:extLst>
          </p:nvPr>
        </p:nvGraphicFramePr>
        <p:xfrm>
          <a:off x="107504" y="1417638"/>
          <a:ext cx="8928992" cy="5323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609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25000"/>
                  </a:schemeClr>
                </a:solidFill>
              </a:rPr>
              <a:t>Победители, призеры МЭ </a:t>
            </a:r>
            <a:r>
              <a:rPr lang="ru-RU" dirty="0" smtClean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олимпиады</a:t>
            </a:r>
            <a:r>
              <a:rPr lang="ru-RU" dirty="0" smtClean="0">
                <a:solidFill>
                  <a:schemeClr val="accent3">
                    <a:lumMod val="25000"/>
                  </a:schemeClr>
                </a:solidFill>
              </a:rPr>
              <a:t> школьников (СОШ)</a:t>
            </a:r>
            <a:endParaRPr lang="ru-RU" dirty="0">
              <a:solidFill>
                <a:schemeClr val="accent3">
                  <a:lumMod val="2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06121079"/>
              </p:ext>
            </p:extLst>
          </p:nvPr>
        </p:nvGraphicFramePr>
        <p:xfrm>
          <a:off x="179512" y="1600200"/>
          <a:ext cx="8964488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56885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</a:t>
            </a:r>
            <a:r>
              <a:rPr lang="ru-RU" dirty="0" smtClean="0">
                <a:solidFill>
                  <a:schemeClr val="accent3">
                    <a:lumMod val="25000"/>
                  </a:schemeClr>
                </a:solidFill>
              </a:rPr>
              <a:t> школ по итогам МЭ олимпиады школьников (СОШ) </a:t>
            </a:r>
            <a:endParaRPr lang="ru-RU" dirty="0">
              <a:solidFill>
                <a:schemeClr val="accent3">
                  <a:lumMod val="25000"/>
                </a:scheme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67611143"/>
              </p:ext>
            </p:extLst>
          </p:nvPr>
        </p:nvGraphicFramePr>
        <p:xfrm>
          <a:off x="0" y="1600200"/>
          <a:ext cx="9144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62076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008112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chemeClr val="accent3">
                    <a:lumMod val="25000"/>
                  </a:schemeClr>
                </a:solidFill>
                <a:latin typeface="+mn-lt"/>
              </a:rPr>
              <a:t>Итоги за последние 3 года  (СОШ)</a:t>
            </a:r>
            <a:endParaRPr lang="ru-RU" sz="4800" dirty="0">
              <a:solidFill>
                <a:schemeClr val="accent3">
                  <a:lumMod val="25000"/>
                </a:schemeClr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65854404"/>
              </p:ext>
            </p:extLst>
          </p:nvPr>
        </p:nvGraphicFramePr>
        <p:xfrm>
          <a:off x="0" y="1124744"/>
          <a:ext cx="9540552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94948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3">
                    <a:lumMod val="25000"/>
                  </a:schemeClr>
                </a:solidFill>
              </a:rPr>
              <a:t>Победители, призеры МЭ </a:t>
            </a:r>
            <a:r>
              <a:rPr lang="ru-RU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олимпиады</a:t>
            </a:r>
            <a:r>
              <a:rPr lang="ru-RU" dirty="0">
                <a:solidFill>
                  <a:schemeClr val="accent3">
                    <a:lumMod val="25000"/>
                  </a:schemeClr>
                </a:solidFill>
              </a:rPr>
              <a:t> </a:t>
            </a:r>
            <a:r>
              <a:rPr lang="ru-RU" dirty="0">
                <a:solidFill>
                  <a:schemeClr val="accent3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</a:t>
            </a:r>
            <a:r>
              <a:rPr lang="ru-RU" dirty="0">
                <a:solidFill>
                  <a:schemeClr val="accent3">
                    <a:lumMod val="2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3">
                    <a:lumMod val="25000"/>
                  </a:schemeClr>
                </a:solidFill>
              </a:rPr>
              <a:t>(ООШ</a:t>
            </a:r>
            <a:r>
              <a:rPr lang="ru-RU" dirty="0">
                <a:solidFill>
                  <a:schemeClr val="accent3">
                    <a:lumMod val="25000"/>
                  </a:schemeClr>
                </a:solidFill>
              </a:rPr>
              <a:t>)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74621020"/>
              </p:ext>
            </p:extLst>
          </p:nvPr>
        </p:nvGraphicFramePr>
        <p:xfrm>
          <a:off x="0" y="1600200"/>
          <a:ext cx="9144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47563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ru-RU" sz="3700" dirty="0">
                <a:solidFill>
                  <a:srgbClr val="C3DFE9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</a:t>
            </a:r>
            <a:r>
              <a:rPr lang="ru-RU" sz="3700" dirty="0">
                <a:solidFill>
                  <a:srgbClr val="C3DFE9">
                    <a:lumMod val="25000"/>
                  </a:srgbClr>
                </a:solidFill>
              </a:rPr>
              <a:t> школ по итогам МЭ олимпиады школьников </a:t>
            </a:r>
            <a:r>
              <a:rPr lang="ru-RU" sz="3700" dirty="0" smtClean="0">
                <a:solidFill>
                  <a:srgbClr val="C3DFE9">
                    <a:lumMod val="25000"/>
                  </a:srgbClr>
                </a:solidFill>
              </a:rPr>
              <a:t>(ООШ</a:t>
            </a:r>
            <a:r>
              <a:rPr lang="ru-RU" sz="3700" dirty="0">
                <a:solidFill>
                  <a:srgbClr val="C3DFE9">
                    <a:lumMod val="25000"/>
                  </a:srgbClr>
                </a:solidFill>
              </a:rPr>
              <a:t>) 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57534198"/>
              </p:ext>
            </p:extLst>
          </p:nvPr>
        </p:nvGraphicFramePr>
        <p:xfrm>
          <a:off x="0" y="1600200"/>
          <a:ext cx="9144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89779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rmAutofit/>
          </a:bodyPr>
          <a:lstStyle/>
          <a:p>
            <a:r>
              <a:rPr lang="ru-RU" sz="4300" dirty="0">
                <a:solidFill>
                  <a:srgbClr val="C3DFE9">
                    <a:lumMod val="25000"/>
                  </a:srgbClr>
                </a:solidFill>
                <a:latin typeface="Times New Roman" panose="02020603050405020304" pitchFamily="18" charset="0"/>
              </a:rPr>
              <a:t>Итоги за последние 3 года  </a:t>
            </a:r>
            <a:r>
              <a:rPr lang="ru-RU" sz="4300" dirty="0" smtClean="0">
                <a:solidFill>
                  <a:srgbClr val="C3DFE9">
                    <a:lumMod val="25000"/>
                  </a:srgbClr>
                </a:solidFill>
                <a:latin typeface="Times New Roman" panose="02020603050405020304" pitchFamily="18" charset="0"/>
              </a:rPr>
              <a:t>(ООШ</a:t>
            </a:r>
            <a:r>
              <a:rPr lang="ru-RU" sz="4300" dirty="0">
                <a:solidFill>
                  <a:srgbClr val="C3DFE9">
                    <a:lumMod val="25000"/>
                  </a:srgbClr>
                </a:solidFill>
                <a:latin typeface="Times New Roman" panose="02020603050405020304" pitchFamily="18" charset="0"/>
              </a:rPr>
              <a:t>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71848538"/>
              </p:ext>
            </p:extLst>
          </p:nvPr>
        </p:nvGraphicFramePr>
        <p:xfrm>
          <a:off x="0" y="1052736"/>
          <a:ext cx="9468544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96328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Апекс">
  <a:themeElements>
    <a:clrScheme name="Другая 1">
      <a:dk1>
        <a:sysClr val="windowText" lastClr="000000"/>
      </a:dk1>
      <a:lt1>
        <a:srgbClr val="F2F2F2"/>
      </a:lt1>
      <a:dk2>
        <a:srgbClr val="69676D"/>
      </a:dk2>
      <a:lt2>
        <a:srgbClr val="D8D8D8"/>
      </a:lt2>
      <a:accent1>
        <a:srgbClr val="CEB966"/>
      </a:accent1>
      <a:accent2>
        <a:srgbClr val="BFBFBF"/>
      </a:accent2>
      <a:accent3>
        <a:srgbClr val="C3DFE9"/>
      </a:accent3>
      <a:accent4>
        <a:srgbClr val="A6D0DE"/>
      </a:accent4>
      <a:accent5>
        <a:srgbClr val="7E6BC9"/>
      </a:accent5>
      <a:accent6>
        <a:srgbClr val="A379BB"/>
      </a:accent6>
      <a:hlink>
        <a:srgbClr val="533DA9"/>
      </a:hlink>
      <a:folHlink>
        <a:srgbClr val="D467A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Красный и фиолетовый">
    <a:dk1>
      <a:sysClr val="windowText" lastClr="000000"/>
    </a:dk1>
    <a:lt1>
      <a:sysClr val="window" lastClr="FFFFFF"/>
    </a:lt1>
    <a:dk2>
      <a:srgbClr val="454551"/>
    </a:dk2>
    <a:lt2>
      <a:srgbClr val="D8D9DC"/>
    </a:lt2>
    <a:accent1>
      <a:srgbClr val="E32D91"/>
    </a:accent1>
    <a:accent2>
      <a:srgbClr val="C830CC"/>
    </a:accent2>
    <a:accent3>
      <a:srgbClr val="4EA6DC"/>
    </a:accent3>
    <a:accent4>
      <a:srgbClr val="4775E7"/>
    </a:accent4>
    <a:accent5>
      <a:srgbClr val="8971E1"/>
    </a:accent5>
    <a:accent6>
      <a:srgbClr val="D54773"/>
    </a:accent6>
    <a:hlink>
      <a:srgbClr val="6B9F25"/>
    </a:hlink>
    <a:folHlink>
      <a:srgbClr val="8C8C8C"/>
    </a:folHlink>
  </a:clrScheme>
  <a:fontScheme name="Капля">
    <a:majorFont>
      <a:latin typeface="Tw Cen MT" panose="020B0602020104020603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Tw Cen MT" panose="020B0602020104020603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Капля">
    <a:fillStyleLst>
      <a:solidFill>
        <a:schemeClr val="phClr"/>
      </a:solidFill>
      <a:solidFill>
        <a:schemeClr val="phClr">
          <a:tint val="69000"/>
          <a:satMod val="105000"/>
          <a:lumMod val="110000"/>
        </a:schemeClr>
      </a:solidFill>
      <a:gradFill rotWithShape="1">
        <a:gsLst>
          <a:gs pos="0">
            <a:schemeClr val="phClr">
              <a:tint val="94000"/>
              <a:satMod val="100000"/>
              <a:lumMod val="108000"/>
            </a:schemeClr>
          </a:gs>
          <a:gs pos="50000">
            <a:schemeClr val="phClr">
              <a:tint val="98000"/>
              <a:shade val="100000"/>
              <a:satMod val="100000"/>
              <a:lumMod val="100000"/>
            </a:schemeClr>
          </a:gs>
          <a:gs pos="100000">
            <a:schemeClr val="phClr">
              <a:shade val="72000"/>
              <a:satMod val="120000"/>
              <a:lumMod val="100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>
            <a:shade val="60000"/>
          </a:schemeClr>
        </a:solidFill>
        <a:prstDash val="solid"/>
      </a:ln>
      <a:ln w="15875" cap="flat" cmpd="sng" algn="ctr">
        <a:solidFill>
          <a:schemeClr val="phClr"/>
        </a:solidFill>
        <a:prstDash val="solid"/>
      </a:ln>
      <a:ln w="22225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50800" dist="25400" dir="5400000" rotWithShape="0">
            <a:srgbClr val="000000">
              <a:alpha val="28000"/>
            </a:srgbClr>
          </a:outerShdw>
        </a:effectLst>
      </a:effectStyle>
      <a:effectStyle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64000"/>
              <a:lumMod val="88000"/>
            </a:schemeClr>
          </a:gs>
        </a:gsLst>
        <a:lin ang="5400000" scaled="0"/>
      </a:gradFill>
      <a:gradFill rotWithShape="1">
        <a:gsLst>
          <a:gs pos="0">
            <a:schemeClr val="phClr">
              <a:tint val="84000"/>
              <a:shade val="100000"/>
              <a:hueMod val="130000"/>
              <a:satMod val="150000"/>
              <a:lumMod val="112000"/>
            </a:schemeClr>
          </a:gs>
          <a:gs pos="100000">
            <a:schemeClr val="phClr">
              <a:shade val="92000"/>
              <a:satMod val="140000"/>
              <a:lumMod val="11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Красный и фиолетовый">
    <a:dk1>
      <a:sysClr val="windowText" lastClr="000000"/>
    </a:dk1>
    <a:lt1>
      <a:sysClr val="window" lastClr="FFFFFF"/>
    </a:lt1>
    <a:dk2>
      <a:srgbClr val="454551"/>
    </a:dk2>
    <a:lt2>
      <a:srgbClr val="D8D9DC"/>
    </a:lt2>
    <a:accent1>
      <a:srgbClr val="E32D91"/>
    </a:accent1>
    <a:accent2>
      <a:srgbClr val="C830CC"/>
    </a:accent2>
    <a:accent3>
      <a:srgbClr val="4EA6DC"/>
    </a:accent3>
    <a:accent4>
      <a:srgbClr val="4775E7"/>
    </a:accent4>
    <a:accent5>
      <a:srgbClr val="8971E1"/>
    </a:accent5>
    <a:accent6>
      <a:srgbClr val="D54773"/>
    </a:accent6>
    <a:hlink>
      <a:srgbClr val="6B9F25"/>
    </a:hlink>
    <a:folHlink>
      <a:srgbClr val="8C8C8C"/>
    </a:folHlink>
  </a:clrScheme>
  <a:fontScheme name="Капля">
    <a:majorFont>
      <a:latin typeface="Tw Cen MT" panose="020B0602020104020603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Tw Cen MT" panose="020B0602020104020603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Капля">
    <a:fillStyleLst>
      <a:solidFill>
        <a:schemeClr val="phClr"/>
      </a:solidFill>
      <a:solidFill>
        <a:schemeClr val="phClr">
          <a:tint val="69000"/>
          <a:satMod val="105000"/>
          <a:lumMod val="110000"/>
        </a:schemeClr>
      </a:solidFill>
      <a:gradFill rotWithShape="1">
        <a:gsLst>
          <a:gs pos="0">
            <a:schemeClr val="phClr">
              <a:tint val="94000"/>
              <a:satMod val="100000"/>
              <a:lumMod val="108000"/>
            </a:schemeClr>
          </a:gs>
          <a:gs pos="50000">
            <a:schemeClr val="phClr">
              <a:tint val="98000"/>
              <a:shade val="100000"/>
              <a:satMod val="100000"/>
              <a:lumMod val="100000"/>
            </a:schemeClr>
          </a:gs>
          <a:gs pos="100000">
            <a:schemeClr val="phClr">
              <a:shade val="72000"/>
              <a:satMod val="120000"/>
              <a:lumMod val="100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>
            <a:shade val="60000"/>
          </a:schemeClr>
        </a:solidFill>
        <a:prstDash val="solid"/>
      </a:ln>
      <a:ln w="15875" cap="flat" cmpd="sng" algn="ctr">
        <a:solidFill>
          <a:schemeClr val="phClr"/>
        </a:solidFill>
        <a:prstDash val="solid"/>
      </a:ln>
      <a:ln w="22225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50800" dist="25400" dir="5400000" rotWithShape="0">
            <a:srgbClr val="000000">
              <a:alpha val="28000"/>
            </a:srgbClr>
          </a:outerShdw>
        </a:effectLst>
      </a:effectStyle>
      <a:effectStyle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64000"/>
              <a:lumMod val="88000"/>
            </a:schemeClr>
          </a:gs>
        </a:gsLst>
        <a:lin ang="5400000" scaled="0"/>
      </a:gradFill>
      <a:gradFill rotWithShape="1">
        <a:gsLst>
          <a:gs pos="0">
            <a:schemeClr val="phClr">
              <a:tint val="84000"/>
              <a:shade val="100000"/>
              <a:hueMod val="130000"/>
              <a:satMod val="150000"/>
              <a:lumMod val="112000"/>
            </a:schemeClr>
          </a:gs>
          <a:gs pos="100000">
            <a:schemeClr val="phClr">
              <a:shade val="92000"/>
              <a:satMod val="140000"/>
              <a:lumMod val="11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455</Words>
  <Application>Microsoft Office PowerPoint</Application>
  <PresentationFormat>Экран (4:3)</PresentationFormat>
  <Paragraphs>313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1_Апекс</vt:lpstr>
      <vt:lpstr>Слайд 1</vt:lpstr>
      <vt:lpstr>Количество участников на  МЭ олимпиады (СОШ)</vt:lpstr>
      <vt:lpstr>Количество участников на  МЭ олимпиады (ООШ)</vt:lpstr>
      <vt:lpstr>Победители, призеры МЭ олимпиады школьников (СОШ)</vt:lpstr>
      <vt:lpstr>Рейтинг школ по итогам МЭ олимпиады школьников (СОШ) </vt:lpstr>
      <vt:lpstr>Итоги за последние 3 года  (СОШ)</vt:lpstr>
      <vt:lpstr>Победители, призеры МЭ олимпиады школьников (ООШ)</vt:lpstr>
      <vt:lpstr>Рейтинг школ по итогам МЭ олимпиады школьников (ООШ) </vt:lpstr>
      <vt:lpstr>Итоги за последние 3 года  (ООШ)</vt:lpstr>
      <vt:lpstr>Количество прошедших на республиканский этап олимпиады школьников</vt:lpstr>
      <vt:lpstr>Результаты школ на республиканском этапе олимпиады школьников</vt:lpstr>
      <vt:lpstr>Количество  мест на республике         за последние годы</vt:lpstr>
      <vt:lpstr>Результаты ВОШ за последние 7 лет 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Альберт</dc:creator>
  <cp:lastModifiedBy>Пользователь Windows</cp:lastModifiedBy>
  <cp:revision>40</cp:revision>
  <cp:lastPrinted>2017-06-21T11:22:24Z</cp:lastPrinted>
  <dcterms:created xsi:type="dcterms:W3CDTF">2017-06-19T13:16:08Z</dcterms:created>
  <dcterms:modified xsi:type="dcterms:W3CDTF">2021-07-09T07:40:28Z</dcterms:modified>
</cp:coreProperties>
</file>